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2" r:id="rId17"/>
    <p:sldId id="273" r:id="rId18"/>
    <p:sldId id="27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43603E-D1C1-4454-8371-AFCE4BE291C3}" type="datetimeFigureOut">
              <a:rPr lang="ar-IQ" smtClean="0"/>
              <a:pPr/>
              <a:t>08/02/1438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5061A1-128B-413C-A22E-E1CFB271F08B}" type="slidenum">
              <a:rPr lang="ar-IQ" smtClean="0"/>
              <a:pPr/>
              <a:t>‹#›</a:t>
            </a:fld>
            <a:endParaRPr lang="ar-IQ"/>
          </a:p>
        </p:txBody>
      </p:sp>
    </p:spTree>
    <p:extLst>
      <p:ext uri="{BB962C8B-B14F-4D97-AF65-F5344CB8AC3E}">
        <p14:creationId xmlns:p14="http://schemas.microsoft.com/office/powerpoint/2010/main" val="28098704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9D5061A1-128B-413C-A22E-E1CFB271F08B}" type="slidenum">
              <a:rPr lang="ar-IQ" smtClean="0"/>
              <a:pPr/>
              <a:t>1</a:t>
            </a:fld>
            <a:endParaRPr lang="ar-IQ"/>
          </a:p>
        </p:txBody>
      </p:sp>
    </p:spTree>
    <p:extLst>
      <p:ext uri="{BB962C8B-B14F-4D97-AF65-F5344CB8AC3E}">
        <p14:creationId xmlns:p14="http://schemas.microsoft.com/office/powerpoint/2010/main" val="208098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08/02/1438</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r.wikipedia.org/wiki/%D9%85%D9%87%D9%86%D8%A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ep.utm.edu/eth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p.utm.edu/mor-epi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jfieser@ut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قيم النزاهة في اطار الاخلاقيات التربوية </a:t>
            </a:r>
            <a:endParaRPr lang="ar-IQ" dirty="0"/>
          </a:p>
        </p:txBody>
      </p:sp>
      <p:sp>
        <p:nvSpPr>
          <p:cNvPr id="3" name="عنوان فرعي 2"/>
          <p:cNvSpPr>
            <a:spLocks noGrp="1"/>
          </p:cNvSpPr>
          <p:nvPr>
            <p:ph type="subTitle" idx="1"/>
          </p:nvPr>
        </p:nvSpPr>
        <p:spPr/>
        <p:txBody>
          <a:bodyPr/>
          <a:lstStyle/>
          <a:p>
            <a:r>
              <a:rPr lang="ar-IQ" dirty="0" smtClean="0"/>
              <a:t>اعداد </a:t>
            </a:r>
          </a:p>
          <a:p>
            <a:r>
              <a:rPr lang="ar-IQ" dirty="0" err="1" smtClean="0"/>
              <a:t>د.</a:t>
            </a:r>
            <a:r>
              <a:rPr lang="ar-IQ" dirty="0" smtClean="0"/>
              <a:t> غالب ادريس عطية</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10</a:t>
            </a:r>
            <a:endParaRPr lang="ar-IQ" dirty="0"/>
          </a:p>
        </p:txBody>
      </p:sp>
      <p:sp>
        <p:nvSpPr>
          <p:cNvPr id="3" name="عنصر نائب للمحتوى 2"/>
          <p:cNvSpPr>
            <a:spLocks noGrp="1"/>
          </p:cNvSpPr>
          <p:nvPr>
            <p:ph idx="1"/>
          </p:nvPr>
        </p:nvSpPr>
        <p:spPr>
          <a:xfrm>
            <a:off x="457200" y="620688"/>
            <a:ext cx="8229600" cy="5505475"/>
          </a:xfrm>
        </p:spPr>
        <p:txBody>
          <a:bodyPr>
            <a:normAutofit/>
          </a:bodyPr>
          <a:lstStyle/>
          <a:p>
            <a:endParaRPr lang="ar-IQ" dirty="0" smtClean="0"/>
          </a:p>
          <a:p>
            <a:pPr>
              <a:buNone/>
            </a:pPr>
            <a:r>
              <a:rPr lang="ar-SA" dirty="0" smtClean="0"/>
              <a:t/>
            </a:r>
            <a:br>
              <a:rPr lang="ar-SA" dirty="0" smtClean="0"/>
            </a:br>
            <a:r>
              <a:rPr lang="ar-SA" dirty="0" smtClean="0"/>
              <a:t>•5-</a:t>
            </a:r>
            <a:r>
              <a:rPr lang="ar-IQ" dirty="0" smtClean="0"/>
              <a:t> </a:t>
            </a:r>
            <a:r>
              <a:rPr lang="ar-SA" dirty="0" smtClean="0"/>
              <a:t>المسؤولية الأخلاقية تنظر إلى الأعمال والباعث </a:t>
            </a:r>
            <a:r>
              <a:rPr lang="ar-SA" dirty="0" err="1" smtClean="0"/>
              <a:t>إليها </a:t>
            </a:r>
            <a:r>
              <a:rPr lang="ar-SA" dirty="0" smtClean="0"/>
              <a:t>، أما المسؤولية القانونية فلا تنظر إلا إلى الأعمال الخارجية بغض النظر عن </a:t>
            </a:r>
            <a:r>
              <a:rPr lang="ar-SA" dirty="0" err="1" smtClean="0"/>
              <a:t>بواعثها .</a:t>
            </a:r>
            <a:endParaRPr lang="ar-IQ" dirty="0" smtClean="0"/>
          </a:p>
          <a:p>
            <a:pPr>
              <a:buNone/>
            </a:pPr>
            <a:r>
              <a:rPr lang="ar-SA" dirty="0" smtClean="0"/>
              <a:t/>
            </a:r>
            <a:br>
              <a:rPr lang="ar-SA" dirty="0" smtClean="0"/>
            </a:br>
            <a:r>
              <a:rPr lang="ar-SA" dirty="0" smtClean="0"/>
              <a:t>•6-</a:t>
            </a:r>
            <a:r>
              <a:rPr lang="ar-IQ" dirty="0" smtClean="0"/>
              <a:t> </a:t>
            </a:r>
            <a:r>
              <a:rPr lang="ar-SA" dirty="0" smtClean="0"/>
              <a:t>المسؤولية الأخلاقية تمارسها قوة داخلية هي قوة النفس والوجدان </a:t>
            </a:r>
            <a:r>
              <a:rPr lang="ar-SA" dirty="0" err="1" smtClean="0"/>
              <a:t>والضمير </a:t>
            </a:r>
            <a:r>
              <a:rPr lang="ar-SA" dirty="0" smtClean="0"/>
              <a:t>، أما المسؤولية القانونية فتنفذها سلطة خارجية من قضاة </a:t>
            </a:r>
            <a:r>
              <a:rPr lang="ar-SA" dirty="0" err="1" smtClean="0"/>
              <a:t>وأمن .</a:t>
            </a:r>
            <a:endParaRPr lang="ar-IQ" dirty="0" smtClean="0"/>
          </a:p>
          <a:p>
            <a:pPr>
              <a:buNone/>
            </a:pPr>
            <a:r>
              <a:rPr lang="ar-SA" dirty="0" smtClean="0"/>
              <a:t/>
            </a:r>
            <a:br>
              <a:rPr lang="ar-SA" dirty="0" smtClean="0"/>
            </a:br>
            <a:r>
              <a:rPr lang="ar-SA" dirty="0" smtClean="0"/>
              <a:t>•7-</a:t>
            </a:r>
            <a:r>
              <a:rPr lang="ar-IQ" dirty="0" smtClean="0"/>
              <a:t> </a:t>
            </a:r>
            <a:r>
              <a:rPr lang="ar-SA" dirty="0" smtClean="0"/>
              <a:t>المسؤولية الأخلاقية تكلف الأفراد بالضروريات </a:t>
            </a:r>
            <a:r>
              <a:rPr lang="ar-SA" dirty="0" err="1" smtClean="0"/>
              <a:t>والكماليات </a:t>
            </a:r>
            <a:r>
              <a:rPr lang="ar-SA" dirty="0" smtClean="0"/>
              <a:t>، أما المسؤولية القانونية فهي تكلف الأشخاص بالواجبات التي يتوقف عليها بقاء </a:t>
            </a:r>
            <a:r>
              <a:rPr lang="ar-SA" dirty="0" err="1" smtClean="0"/>
              <a:t>المجتمع .</a:t>
            </a:r>
            <a:r>
              <a:rPr lang="ar-SA" dirty="0" smtClean="0"/>
              <a:t/>
            </a:r>
            <a:br>
              <a:rPr lang="ar-SA" dirty="0" smtClean="0"/>
            </a:br>
            <a:r>
              <a:rPr lang="ar-SA" dirty="0" smtClean="0"/>
              <a:t/>
            </a:r>
            <a:br>
              <a:rPr lang="ar-SA" dirty="0" smtClean="0"/>
            </a:b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11</a:t>
            </a:r>
            <a:endParaRPr lang="ar-IQ" dirty="0"/>
          </a:p>
        </p:txBody>
      </p:sp>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r>
              <a:rPr lang="ar-SA" dirty="0" smtClean="0"/>
              <a:t/>
            </a:r>
            <a:br>
              <a:rPr lang="ar-SA" dirty="0" smtClean="0"/>
            </a:br>
            <a:r>
              <a:rPr lang="ar-SA" b="1" u="sng" dirty="0" smtClean="0">
                <a:solidFill>
                  <a:srgbClr val="FF0000"/>
                </a:solidFill>
              </a:rPr>
              <a:t>أخلاقيات المهنة في الحضارة المعاصرة</a:t>
            </a:r>
            <a:r>
              <a:rPr lang="ar-SA" b="1" dirty="0" smtClean="0"/>
              <a:t/>
            </a:r>
            <a:br>
              <a:rPr lang="ar-SA" b="1" dirty="0" smtClean="0"/>
            </a:br>
            <a:r>
              <a:rPr lang="ar-IQ" b="1" dirty="0" smtClean="0"/>
              <a:t> </a:t>
            </a:r>
            <a:r>
              <a:rPr lang="ar-SA" b="1" dirty="0" smtClean="0"/>
              <a:t/>
            </a:r>
            <a:br>
              <a:rPr lang="ar-SA" b="1" dirty="0" smtClean="0"/>
            </a:br>
            <a:r>
              <a:rPr lang="ar-SA" b="1" dirty="0" smtClean="0"/>
              <a:t>•دراسة </a:t>
            </a:r>
            <a:r>
              <a:rPr lang="ar-SA" b="1" i="1" dirty="0" smtClean="0"/>
              <a:t>لسول </a:t>
            </a:r>
            <a:r>
              <a:rPr lang="ar-SA" b="1" i="1" dirty="0" err="1" smtClean="0"/>
              <a:t>جيلرمان</a:t>
            </a:r>
            <a:r>
              <a:rPr lang="ar-SA" b="1" dirty="0" smtClean="0"/>
              <a:t/>
            </a:r>
            <a:br>
              <a:rPr lang="ar-SA" b="1" dirty="0" smtClean="0"/>
            </a:br>
            <a:r>
              <a:rPr lang="ar-SA" b="1" dirty="0" smtClean="0"/>
              <a:t>أسباب الاهتمام بأخلاق </a:t>
            </a:r>
            <a:r>
              <a:rPr lang="ar-SA" b="1" dirty="0" err="1" smtClean="0"/>
              <a:t>المهنة :</a:t>
            </a:r>
            <a:r>
              <a:rPr lang="ar-IQ" b="1" dirty="0" smtClean="0"/>
              <a:t> </a:t>
            </a:r>
          </a:p>
          <a:p>
            <a:r>
              <a:rPr lang="ar-SA" b="1" dirty="0" smtClean="0"/>
              <a:t/>
            </a:r>
            <a:br>
              <a:rPr lang="ar-SA" b="1" dirty="0" smtClean="0"/>
            </a:br>
            <a:r>
              <a:rPr lang="ar-SA" dirty="0" err="1" smtClean="0"/>
              <a:t>•</a:t>
            </a:r>
            <a:r>
              <a:rPr lang="ar-SA" b="1" dirty="0" err="1" smtClean="0"/>
              <a:t>أولاً </a:t>
            </a:r>
            <a:r>
              <a:rPr lang="ar-SA" b="1" dirty="0" smtClean="0"/>
              <a:t>:</a:t>
            </a:r>
            <a:r>
              <a:rPr lang="ar-SA" dirty="0" smtClean="0"/>
              <a:t> الإحساس المتزايد بأن الشركات أقل أخلاقية مما كانت عليه في </a:t>
            </a:r>
            <a:r>
              <a:rPr lang="ar-SA" dirty="0" err="1" smtClean="0"/>
              <a:t>السابق .</a:t>
            </a:r>
            <a:endParaRPr lang="ar-IQ" dirty="0" smtClean="0"/>
          </a:p>
          <a:p>
            <a:r>
              <a:rPr lang="ar-SA" dirty="0" smtClean="0"/>
              <a:t/>
            </a:r>
            <a:br>
              <a:rPr lang="ar-SA" dirty="0" smtClean="0"/>
            </a:br>
            <a:r>
              <a:rPr lang="ar-SA" dirty="0" err="1" smtClean="0"/>
              <a:t>•</a:t>
            </a:r>
            <a:r>
              <a:rPr lang="ar-SA" b="1" dirty="0" err="1" smtClean="0"/>
              <a:t>ثانياً </a:t>
            </a:r>
            <a:r>
              <a:rPr lang="ar-SA" b="1" dirty="0" smtClean="0"/>
              <a:t>:</a:t>
            </a:r>
            <a:r>
              <a:rPr lang="ar-SA" dirty="0" smtClean="0"/>
              <a:t> ثمة مراجعة جدية للمفاهيم السائدة التي ترى أن منظمات الأعمال تهدف من أجل بقائها واستمرارها إلى تعظيم الربح دون اهتمام </a:t>
            </a:r>
            <a:r>
              <a:rPr lang="ar-SA" dirty="0" err="1" smtClean="0"/>
              <a:t>يالإعتبارات</a:t>
            </a:r>
            <a:r>
              <a:rPr lang="ar-SA" dirty="0" smtClean="0"/>
              <a:t> </a:t>
            </a:r>
            <a:r>
              <a:rPr lang="ar-SA" dirty="0" err="1" smtClean="0"/>
              <a:t>الخلقية .</a:t>
            </a:r>
            <a:endParaRPr lang="ar-IQ" dirty="0" smtClean="0"/>
          </a:p>
          <a:p>
            <a:r>
              <a:rPr lang="ar-SA" dirty="0" smtClean="0"/>
              <a:t/>
            </a:r>
            <a:br>
              <a:rPr lang="ar-SA" dirty="0" smtClean="0"/>
            </a:br>
            <a:r>
              <a:rPr lang="ar-SA" dirty="0" err="1" smtClean="0"/>
              <a:t>•</a:t>
            </a:r>
            <a:r>
              <a:rPr lang="ar-SA" b="1" dirty="0" err="1" smtClean="0"/>
              <a:t>ثالثاً </a:t>
            </a:r>
            <a:r>
              <a:rPr lang="ar-SA" b="1" dirty="0" smtClean="0"/>
              <a:t>:</a:t>
            </a:r>
            <a:r>
              <a:rPr lang="ar-SA" dirty="0" smtClean="0"/>
              <a:t> إن جرائم الفساد الإداري تمثل حالات واسعة وآخذه في التزايد</a:t>
            </a:r>
            <a:endParaRPr lang="ar-IQ" dirty="0" smtClean="0"/>
          </a:p>
          <a:p>
            <a:r>
              <a:rPr lang="ar-SA" dirty="0" smtClean="0"/>
              <a:t/>
            </a:r>
            <a:br>
              <a:rPr lang="ar-SA" dirty="0" smtClean="0"/>
            </a:br>
            <a:r>
              <a:rPr lang="ar-SA" dirty="0" err="1" smtClean="0"/>
              <a:t>•</a:t>
            </a:r>
            <a:r>
              <a:rPr lang="ar-SA" b="1" dirty="0" err="1" smtClean="0"/>
              <a:t>رابعاً </a:t>
            </a:r>
            <a:r>
              <a:rPr lang="ar-SA" b="1" dirty="0" smtClean="0"/>
              <a:t>:</a:t>
            </a:r>
            <a:r>
              <a:rPr lang="ar-SA" dirty="0" smtClean="0"/>
              <a:t> وجود الدوافع والنوازع البشرية والاجتماعية المؤدية </a:t>
            </a:r>
            <a:r>
              <a:rPr lang="ar-SA" dirty="0" err="1" smtClean="0"/>
              <a:t>للإنتهاك</a:t>
            </a:r>
            <a:r>
              <a:rPr lang="ar-SA" dirty="0" smtClean="0"/>
              <a:t> الأخلاقي وعجز القوانين عن معالجة وحسم </a:t>
            </a:r>
            <a:r>
              <a:rPr lang="ar-SA" dirty="0" err="1" smtClean="0"/>
              <a:t>ذلك .</a:t>
            </a:r>
            <a:r>
              <a:rPr lang="ar-SA" dirty="0" smtClean="0"/>
              <a:t/>
            </a:r>
            <a:br>
              <a:rPr lang="ar-SA" dirty="0" smtClean="0"/>
            </a:b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12</a:t>
            </a:r>
            <a:endParaRPr lang="ar-IQ" dirty="0"/>
          </a:p>
        </p:txBody>
      </p:sp>
      <p:sp>
        <p:nvSpPr>
          <p:cNvPr id="3" name="عنصر نائب للمحتوى 2"/>
          <p:cNvSpPr>
            <a:spLocks noGrp="1"/>
          </p:cNvSpPr>
          <p:nvPr>
            <p:ph idx="1"/>
          </p:nvPr>
        </p:nvSpPr>
        <p:spPr>
          <a:xfrm>
            <a:off x="457200" y="476672"/>
            <a:ext cx="8229600" cy="5649491"/>
          </a:xfrm>
        </p:spPr>
        <p:txBody>
          <a:bodyPr/>
          <a:lstStyle/>
          <a:p>
            <a:r>
              <a:rPr lang="ar-SA" b="1" dirty="0" smtClean="0"/>
              <a:t>أساليب التربية على الأخلاق الفاضلة</a:t>
            </a:r>
            <a:endParaRPr lang="ar-IQ" b="1" dirty="0" smtClean="0"/>
          </a:p>
          <a:p>
            <a:r>
              <a:rPr lang="ar-IQ" dirty="0" smtClean="0"/>
              <a:t> </a:t>
            </a:r>
            <a:r>
              <a:rPr lang="ar-SA" dirty="0" smtClean="0"/>
              <a:t> فتعويد الطفل على الخير منذ صغره يكسبه محبة له؛ فيصير عنده </a:t>
            </a:r>
            <a:r>
              <a:rPr lang="ar-SA" dirty="0" err="1" smtClean="0"/>
              <a:t>عادة،</a:t>
            </a:r>
            <a:r>
              <a:rPr lang="ar-SA" dirty="0" smtClean="0"/>
              <a:t> </a:t>
            </a:r>
            <a:endParaRPr lang="ar-IQ" dirty="0" smtClean="0"/>
          </a:p>
          <a:p>
            <a:r>
              <a:rPr lang="ar-SA" b="1" dirty="0" smtClean="0"/>
              <a:t>فلسفة الأخلاق</a:t>
            </a:r>
            <a:r>
              <a:rPr lang="ar-SA" dirty="0" smtClean="0"/>
              <a:t>، و</a:t>
            </a:r>
            <a:r>
              <a:rPr lang="ar-SA" b="1" dirty="0" smtClean="0"/>
              <a:t>الأخلاقيات</a:t>
            </a:r>
            <a:r>
              <a:rPr lang="ar-IQ" dirty="0" err="1" smtClean="0"/>
              <a:t>:</a:t>
            </a:r>
            <a:r>
              <a:rPr lang="ar-SA" dirty="0" smtClean="0"/>
              <a:t> </a:t>
            </a:r>
            <a:endParaRPr lang="ar-IQ" dirty="0" smtClean="0"/>
          </a:p>
          <a:p>
            <a:pPr>
              <a:buNone/>
            </a:pPr>
            <a:r>
              <a:rPr lang="ar-SA" dirty="0" smtClean="0"/>
              <a:t>هي مجموعة من الآداب والقيم أو القواعد التي تعتبر صوابا بين أصحاب مهنة معينة.</a:t>
            </a:r>
            <a:r>
              <a:rPr lang="ar-IQ" baseline="30000" dirty="0" smtClean="0"/>
              <a:t> </a:t>
            </a:r>
          </a:p>
          <a:p>
            <a:pPr>
              <a:buNone/>
            </a:pPr>
            <a:r>
              <a:rPr lang="ar-SA" b="1" dirty="0" smtClean="0">
                <a:solidFill>
                  <a:srgbClr val="FF0000"/>
                </a:solidFill>
              </a:rPr>
              <a:t>كلمة أخلاقيات </a:t>
            </a:r>
            <a:r>
              <a:rPr lang="ar-SA" b="1" dirty="0" err="1" smtClean="0">
                <a:solidFill>
                  <a:srgbClr val="FF0000"/>
                </a:solidFill>
              </a:rPr>
              <a:t>تعني: </a:t>
            </a:r>
            <a:r>
              <a:rPr lang="ar-SA" dirty="0" smtClean="0"/>
              <a:t>"وثيقة تحدد المعايير الأخلاقية والسلوكية المهنية المطلوب أن يتبعها أفراد جمعية </a:t>
            </a:r>
            <a:r>
              <a:rPr lang="ar-SA" dirty="0" err="1" smtClean="0"/>
              <a:t>مهنية.</a:t>
            </a:r>
            <a:r>
              <a:rPr lang="ar-SA" dirty="0" smtClean="0"/>
              <a:t> وتعرف بأنها بيان المعايير المثالية لمهنة من المهن تتبناه جماعة مهنية أو مؤسسة لتوجيه أعضائها لتحمل مسؤولياتهم </a:t>
            </a:r>
            <a:r>
              <a:rPr lang="ar-SA" dirty="0" err="1" smtClean="0"/>
              <a:t>المهنية."</a:t>
            </a:r>
            <a:r>
              <a:rPr lang="ar-SA"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13</a:t>
            </a:r>
            <a:endParaRPr lang="ar-IQ" dirty="0"/>
          </a:p>
        </p:txBody>
      </p:sp>
      <p:sp>
        <p:nvSpPr>
          <p:cNvPr id="3" name="عنصر نائب للمحتوى 2"/>
          <p:cNvSpPr>
            <a:spLocks noGrp="1"/>
          </p:cNvSpPr>
          <p:nvPr>
            <p:ph idx="1"/>
          </p:nvPr>
        </p:nvSpPr>
        <p:spPr>
          <a:xfrm>
            <a:off x="457200" y="476672"/>
            <a:ext cx="8229600" cy="5649491"/>
          </a:xfrm>
        </p:spPr>
        <p:txBody>
          <a:bodyPr>
            <a:normAutofit lnSpcReduction="10000"/>
          </a:bodyPr>
          <a:lstStyle/>
          <a:p>
            <a:r>
              <a:rPr lang="ar-SA" b="1" u="sng" dirty="0" smtClean="0">
                <a:solidFill>
                  <a:srgbClr val="92D050"/>
                </a:solidFill>
              </a:rPr>
              <a:t>الميثاق الأخلاقي لأي </a:t>
            </a:r>
            <a:r>
              <a:rPr lang="ar-SA" b="1" u="sng" dirty="0" smtClean="0">
                <a:solidFill>
                  <a:srgbClr val="92D050"/>
                </a:solidFill>
                <a:hlinkClick r:id="rId2" tooltip="مهنة"/>
              </a:rPr>
              <a:t>مهنة</a:t>
            </a:r>
            <a:r>
              <a:rPr lang="ar-IQ" b="1" u="sng" dirty="0" err="1" smtClean="0">
                <a:solidFill>
                  <a:srgbClr val="92D050"/>
                </a:solidFill>
              </a:rPr>
              <a:t>:</a:t>
            </a:r>
            <a:endParaRPr lang="ar-IQ" b="1" u="sng" dirty="0" smtClean="0">
              <a:solidFill>
                <a:srgbClr val="92D050"/>
              </a:solidFill>
            </a:endParaRPr>
          </a:p>
          <a:p>
            <a:pPr>
              <a:buNone/>
            </a:pPr>
            <a:r>
              <a:rPr lang="ar-IQ" b="1" dirty="0" smtClean="0">
                <a:solidFill>
                  <a:srgbClr val="92D050"/>
                </a:solidFill>
              </a:rPr>
              <a:t> </a:t>
            </a:r>
            <a:r>
              <a:rPr lang="ar-SA" b="1" dirty="0" smtClean="0">
                <a:solidFill>
                  <a:srgbClr val="92D050"/>
                </a:solidFill>
              </a:rPr>
              <a:t> </a:t>
            </a:r>
            <a:r>
              <a:rPr lang="ar-SA" b="1" dirty="0" smtClean="0"/>
              <a:t>يضم القواعد المرشدة لممارسة مهنة ما للارتقاء بمثالياتها وتدعيم </a:t>
            </a:r>
            <a:r>
              <a:rPr lang="ar-SA" b="1" dirty="0" err="1" smtClean="0"/>
              <a:t>رسالتها،</a:t>
            </a:r>
            <a:r>
              <a:rPr lang="ar-SA" b="1" dirty="0" smtClean="0"/>
              <a:t> </a:t>
            </a:r>
            <a:endParaRPr lang="ar-IQ" b="1" dirty="0" smtClean="0"/>
          </a:p>
          <a:p>
            <a:pPr>
              <a:buNone/>
            </a:pPr>
            <a:r>
              <a:rPr lang="ar-SA" b="1" dirty="0" smtClean="0"/>
              <a:t>ورغم أهميته في تحديد الممارسات والأولويات داخل مهنة معينة إلا أننا لا يمكن أن نفرضه بالإكراه ولكن بالالتزام وان الطريقة الوحيدة للحكم على مهنة معينة هو سلوك أعضاء تلك المهنة إزاءها، والحفاظ على قيم الثقة والاحترام والكفاءة </a:t>
            </a:r>
            <a:r>
              <a:rPr lang="ar-SA" b="1" dirty="0" err="1" smtClean="0"/>
              <a:t>والكرامة.</a:t>
            </a:r>
            <a:r>
              <a:rPr lang="ar-SA" b="1" dirty="0" smtClean="0"/>
              <a:t> </a:t>
            </a:r>
            <a:r>
              <a:rPr lang="ar-SA" b="1" u="sng" dirty="0" smtClean="0"/>
              <a:t>ويجب أن يتميز الميثاق الأخلاقي للمهنة بالتالي:</a:t>
            </a:r>
            <a:endParaRPr lang="en-US" b="1" u="sng" dirty="0" smtClean="0"/>
          </a:p>
          <a:p>
            <a:pPr lvl="0"/>
            <a:r>
              <a:rPr lang="ar-SA" b="1" dirty="0" smtClean="0">
                <a:solidFill>
                  <a:srgbClr val="92D050"/>
                </a:solidFill>
              </a:rPr>
              <a:t>الاختصار</a:t>
            </a:r>
            <a:endParaRPr lang="en-US" b="1" dirty="0" smtClean="0">
              <a:solidFill>
                <a:srgbClr val="92D050"/>
              </a:solidFill>
            </a:endParaRPr>
          </a:p>
          <a:p>
            <a:pPr lvl="0"/>
            <a:r>
              <a:rPr lang="ar-SA" b="1" dirty="0" smtClean="0">
                <a:solidFill>
                  <a:srgbClr val="FFC000"/>
                </a:solidFill>
              </a:rPr>
              <a:t>السهولة والوضوح</a:t>
            </a:r>
            <a:endParaRPr lang="en-US" b="1" dirty="0" smtClean="0">
              <a:solidFill>
                <a:srgbClr val="FFC000"/>
              </a:solidFill>
            </a:endParaRPr>
          </a:p>
          <a:p>
            <a:pPr lvl="0"/>
            <a:r>
              <a:rPr lang="ar-SA" b="1" dirty="0" smtClean="0">
                <a:solidFill>
                  <a:srgbClr val="FF0000"/>
                </a:solidFill>
              </a:rPr>
              <a:t>تكون معقولة ومقبولة عمليا</a:t>
            </a:r>
            <a:endParaRPr lang="en-US" b="1" dirty="0" smtClean="0">
              <a:solidFill>
                <a:srgbClr val="FF0000"/>
              </a:solidFill>
            </a:endParaRPr>
          </a:p>
          <a:p>
            <a:pPr lvl="0"/>
            <a:r>
              <a:rPr lang="ar-SA" b="1" dirty="0" smtClean="0">
                <a:solidFill>
                  <a:srgbClr val="C00000"/>
                </a:solidFill>
              </a:rPr>
              <a:t>شاملة</a:t>
            </a:r>
            <a:endParaRPr lang="en-US" b="1" dirty="0" smtClean="0">
              <a:solidFill>
                <a:srgbClr val="C00000"/>
              </a:solidFill>
            </a:endParaRPr>
          </a:p>
          <a:p>
            <a:pPr lvl="0"/>
            <a:r>
              <a:rPr lang="ar-SA" b="1" dirty="0" smtClean="0">
                <a:solidFill>
                  <a:srgbClr val="00B0F0"/>
                </a:solidFill>
              </a:rPr>
              <a:t>إيجابية</a:t>
            </a:r>
            <a:endParaRPr lang="en-US" b="1" dirty="0">
              <a:solidFill>
                <a:srgbClr val="00B0F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en-US" dirty="0" smtClean="0"/>
              <a:t>14</a:t>
            </a:r>
            <a:endParaRPr lang="ar-IQ" dirty="0"/>
          </a:p>
        </p:txBody>
      </p:sp>
      <p:sp>
        <p:nvSpPr>
          <p:cNvPr id="3" name="عنصر نائب للمحتوى 2"/>
          <p:cNvSpPr>
            <a:spLocks noGrp="1"/>
          </p:cNvSpPr>
          <p:nvPr>
            <p:ph idx="1"/>
          </p:nvPr>
        </p:nvSpPr>
        <p:spPr>
          <a:xfrm>
            <a:off x="457200" y="548680"/>
            <a:ext cx="8229600" cy="5577483"/>
          </a:xfrm>
        </p:spPr>
        <p:txBody>
          <a:bodyPr>
            <a:normAutofit fontScale="70000" lnSpcReduction="20000"/>
          </a:bodyPr>
          <a:lstStyle/>
          <a:p>
            <a:pPr lvl="0" algn="l" rtl="0"/>
            <a:r>
              <a:rPr lang="en-US" sz="2900" b="1" dirty="0" err="1" smtClean="0">
                <a:solidFill>
                  <a:srgbClr val="FF0000"/>
                </a:solidFill>
                <a:effectLst>
                  <a:outerShdw blurRad="38100" dist="38100" dir="2700000" algn="tl">
                    <a:srgbClr val="000000">
                      <a:alpha val="43137"/>
                    </a:srgbClr>
                  </a:outerShdw>
                </a:effectLst>
                <a:hlinkClick r:id="rId2"/>
              </a:rPr>
              <a:t>Metaethics</a:t>
            </a:r>
            <a:r>
              <a:rPr lang="en-US" sz="2900" b="1" dirty="0" smtClean="0">
                <a:solidFill>
                  <a:srgbClr val="FF0000"/>
                </a:solidFill>
                <a:effectLst>
                  <a:outerShdw blurRad="38100" dist="38100" dir="2700000" algn="tl">
                    <a:srgbClr val="000000">
                      <a:alpha val="43137"/>
                    </a:srgbClr>
                  </a:outerShdw>
                </a:effectLst>
              </a:rPr>
              <a:t> </a:t>
            </a:r>
            <a:r>
              <a:rPr lang="en-US" b="1" dirty="0" smtClean="0">
                <a:solidFill>
                  <a:srgbClr val="002060"/>
                </a:solidFill>
                <a:effectLst>
                  <a:outerShdw blurRad="38100" dist="38100" dir="2700000" algn="tl">
                    <a:srgbClr val="000000">
                      <a:alpha val="43137"/>
                    </a:srgbClr>
                  </a:outerShdw>
                </a:effectLst>
              </a:rPr>
              <a:t> </a:t>
            </a:r>
            <a:r>
              <a:rPr lang="ar-IQ" b="1" dirty="0" smtClean="0">
                <a:solidFill>
                  <a:srgbClr val="002060"/>
                </a:solidFill>
                <a:effectLst>
                  <a:outerShdw blurRad="38100" dist="38100" dir="2700000" algn="tl">
                    <a:srgbClr val="000000">
                      <a:alpha val="43137"/>
                    </a:srgbClr>
                  </a:outerShdw>
                </a:effectLst>
              </a:rPr>
              <a:t> النظرة الشمولية الاخلاقية</a:t>
            </a:r>
            <a:r>
              <a:rPr lang="en-US" b="1" dirty="0" smtClean="0">
                <a:solidFill>
                  <a:srgbClr val="002060"/>
                </a:solidFill>
                <a:effectLst>
                  <a:outerShdw blurRad="38100" dist="38100" dir="2700000" algn="tl">
                    <a:srgbClr val="000000">
                      <a:alpha val="43137"/>
                    </a:srgbClr>
                  </a:outerShdw>
                </a:effectLst>
              </a:rPr>
              <a:t> </a:t>
            </a:r>
          </a:p>
          <a:p>
            <a:pPr lvl="1" algn="l" rtl="0"/>
            <a:r>
              <a:rPr lang="en-US" b="1" dirty="0" smtClean="0">
                <a:hlinkClick r:id="rId2"/>
              </a:rPr>
              <a:t>Metaphysical Issues: Objectivism and Relativism </a:t>
            </a:r>
            <a:endParaRPr lang="en-US" b="1" dirty="0" smtClean="0"/>
          </a:p>
          <a:p>
            <a:pPr lvl="1" algn="l" rtl="0"/>
            <a:r>
              <a:rPr lang="en-US" b="1" dirty="0" smtClean="0">
                <a:hlinkClick r:id="rId2"/>
              </a:rPr>
              <a:t>Psychological Issues in </a:t>
            </a:r>
            <a:r>
              <a:rPr lang="en-US" b="1" dirty="0" err="1" smtClean="0">
                <a:hlinkClick r:id="rId2"/>
              </a:rPr>
              <a:t>Metaethics</a:t>
            </a:r>
            <a:r>
              <a:rPr lang="en-US" b="1" dirty="0" smtClean="0">
                <a:hlinkClick r:id="rId2"/>
              </a:rPr>
              <a:t> </a:t>
            </a:r>
            <a:endParaRPr lang="en-US" b="1" dirty="0" smtClean="0"/>
          </a:p>
          <a:p>
            <a:pPr lvl="2" algn="l" rtl="0"/>
            <a:r>
              <a:rPr lang="en-US" sz="2600" b="1" dirty="0" smtClean="0">
                <a:solidFill>
                  <a:srgbClr val="002060"/>
                </a:solidFill>
                <a:hlinkClick r:id="rId2"/>
              </a:rPr>
              <a:t>Egoism and Altruism </a:t>
            </a:r>
            <a:r>
              <a:rPr lang="ar-IQ" sz="2600" b="1" dirty="0" smtClean="0">
                <a:solidFill>
                  <a:srgbClr val="002060"/>
                </a:solidFill>
              </a:rPr>
              <a:t>الانانية و الايثار </a:t>
            </a:r>
            <a:endParaRPr lang="en-US" sz="2600" b="1" dirty="0" smtClean="0">
              <a:solidFill>
                <a:srgbClr val="002060"/>
              </a:solidFill>
            </a:endParaRPr>
          </a:p>
          <a:p>
            <a:pPr lvl="2" algn="l" rtl="0"/>
            <a:r>
              <a:rPr lang="en-US" sz="2600" b="1" dirty="0" smtClean="0">
                <a:solidFill>
                  <a:srgbClr val="002060"/>
                </a:solidFill>
                <a:hlinkClick r:id="rId2"/>
              </a:rPr>
              <a:t>Emotion and Reason </a:t>
            </a:r>
            <a:r>
              <a:rPr lang="en-US" sz="2600" b="1" dirty="0" smtClean="0">
                <a:solidFill>
                  <a:srgbClr val="002060"/>
                </a:solidFill>
              </a:rPr>
              <a:t> </a:t>
            </a:r>
            <a:r>
              <a:rPr lang="ar-IQ" sz="2600" b="1" dirty="0" smtClean="0">
                <a:solidFill>
                  <a:srgbClr val="002060"/>
                </a:solidFill>
              </a:rPr>
              <a:t>الدوافع و العواطف</a:t>
            </a:r>
            <a:endParaRPr lang="en-US" sz="2600" b="1" dirty="0" smtClean="0">
              <a:solidFill>
                <a:srgbClr val="002060"/>
              </a:solidFill>
            </a:endParaRPr>
          </a:p>
          <a:p>
            <a:pPr lvl="2" algn="l" rtl="0"/>
            <a:r>
              <a:rPr lang="en-US" b="1" dirty="0" smtClean="0">
                <a:solidFill>
                  <a:srgbClr val="002060"/>
                </a:solidFill>
                <a:hlinkClick r:id="rId2"/>
              </a:rPr>
              <a:t>Male and Female Morality </a:t>
            </a:r>
            <a:r>
              <a:rPr lang="ar-IQ" b="1" dirty="0" smtClean="0">
                <a:solidFill>
                  <a:srgbClr val="002060"/>
                </a:solidFill>
              </a:rPr>
              <a:t>اخلاقيات الرجل و المرأة </a:t>
            </a:r>
            <a:endParaRPr lang="en-US" b="1" dirty="0" smtClean="0">
              <a:solidFill>
                <a:srgbClr val="002060"/>
              </a:solidFill>
            </a:endParaRPr>
          </a:p>
          <a:p>
            <a:pPr lvl="0" algn="l" rtl="0"/>
            <a:r>
              <a:rPr lang="en-US" b="1" dirty="0" smtClean="0">
                <a:solidFill>
                  <a:srgbClr val="002060"/>
                </a:solidFill>
                <a:hlinkClick r:id="rId2"/>
              </a:rPr>
              <a:t>Normative Ethics</a:t>
            </a:r>
            <a:r>
              <a:rPr lang="ar-IQ" b="1" dirty="0" smtClean="0">
                <a:solidFill>
                  <a:srgbClr val="002060"/>
                </a:solidFill>
              </a:rPr>
              <a:t>الاخلاقيات المثالية </a:t>
            </a:r>
            <a:r>
              <a:rPr lang="en-US" b="1" dirty="0" smtClean="0">
                <a:solidFill>
                  <a:srgbClr val="002060"/>
                </a:solidFill>
              </a:rPr>
              <a:t> </a:t>
            </a:r>
          </a:p>
          <a:p>
            <a:pPr lvl="1" algn="l" rtl="0"/>
            <a:r>
              <a:rPr lang="en-US" b="1" dirty="0" smtClean="0">
                <a:solidFill>
                  <a:srgbClr val="002060"/>
                </a:solidFill>
                <a:hlinkClick r:id="rId2"/>
              </a:rPr>
              <a:t>Virtue Theories </a:t>
            </a:r>
            <a:r>
              <a:rPr lang="ar-IQ" b="1" dirty="0" smtClean="0">
                <a:solidFill>
                  <a:srgbClr val="002060"/>
                </a:solidFill>
                <a:hlinkClick r:id="rId2"/>
              </a:rPr>
              <a:t>النظريات </a:t>
            </a:r>
            <a:r>
              <a:rPr lang="ar-IQ" b="1" dirty="0" err="1" smtClean="0">
                <a:solidFill>
                  <a:srgbClr val="002060"/>
                </a:solidFill>
                <a:hlinkClick r:id="rId2"/>
              </a:rPr>
              <a:t>القيمية</a:t>
            </a:r>
            <a:r>
              <a:rPr lang="ar-IQ" b="1" dirty="0" smtClean="0">
                <a:solidFill>
                  <a:srgbClr val="002060"/>
                </a:solidFill>
                <a:hlinkClick r:id="rId2"/>
              </a:rPr>
              <a:t> </a:t>
            </a:r>
            <a:r>
              <a:rPr lang="en-US" b="1" dirty="0" smtClean="0">
                <a:solidFill>
                  <a:srgbClr val="002060"/>
                </a:solidFill>
                <a:hlinkClick r:id="rId2"/>
              </a:rPr>
              <a:t> </a:t>
            </a:r>
            <a:endParaRPr lang="en-US" b="1" dirty="0" smtClean="0">
              <a:solidFill>
                <a:srgbClr val="002060"/>
              </a:solidFill>
            </a:endParaRPr>
          </a:p>
          <a:p>
            <a:pPr lvl="1" algn="l" rtl="0"/>
            <a:r>
              <a:rPr lang="en-US" b="1" dirty="0" smtClean="0">
                <a:solidFill>
                  <a:srgbClr val="002060"/>
                </a:solidFill>
                <a:hlinkClick r:id="rId2"/>
              </a:rPr>
              <a:t>Duty Theories </a:t>
            </a:r>
            <a:r>
              <a:rPr lang="ar-IQ" b="1" dirty="0" smtClean="0">
                <a:solidFill>
                  <a:srgbClr val="002060"/>
                </a:solidFill>
                <a:hlinkClick r:id="rId2"/>
              </a:rPr>
              <a:t>نظريات المسؤولية</a:t>
            </a:r>
            <a:r>
              <a:rPr lang="en-US" b="1" dirty="0" smtClean="0">
                <a:solidFill>
                  <a:srgbClr val="002060"/>
                </a:solidFill>
                <a:hlinkClick r:id="rId2"/>
              </a:rPr>
              <a:t> </a:t>
            </a:r>
            <a:endParaRPr lang="en-US" b="1" dirty="0" smtClean="0">
              <a:solidFill>
                <a:srgbClr val="002060"/>
              </a:solidFill>
            </a:endParaRPr>
          </a:p>
          <a:p>
            <a:pPr lvl="1" algn="l" rtl="0"/>
            <a:r>
              <a:rPr lang="en-US" b="1" dirty="0" err="1" smtClean="0">
                <a:solidFill>
                  <a:srgbClr val="002060"/>
                </a:solidFill>
                <a:hlinkClick r:id="rId2"/>
              </a:rPr>
              <a:t>Consequentialist</a:t>
            </a:r>
            <a:r>
              <a:rPr lang="en-US" b="1" dirty="0" smtClean="0">
                <a:solidFill>
                  <a:srgbClr val="002060"/>
                </a:solidFill>
                <a:hlinkClick r:id="rId2"/>
              </a:rPr>
              <a:t> Theories </a:t>
            </a:r>
            <a:r>
              <a:rPr lang="ar-IQ" b="1" dirty="0" smtClean="0">
                <a:solidFill>
                  <a:srgbClr val="002060"/>
                </a:solidFill>
                <a:hlinkClick r:id="rId2"/>
              </a:rPr>
              <a:t>التبريرية</a:t>
            </a:r>
            <a:r>
              <a:rPr lang="en-US" b="1" dirty="0" smtClean="0">
                <a:solidFill>
                  <a:srgbClr val="002060"/>
                </a:solidFill>
                <a:hlinkClick r:id="rId2"/>
              </a:rPr>
              <a:t> </a:t>
            </a:r>
            <a:endParaRPr lang="en-US" b="1" dirty="0" smtClean="0">
              <a:solidFill>
                <a:srgbClr val="002060"/>
              </a:solidFill>
            </a:endParaRPr>
          </a:p>
          <a:p>
            <a:pPr lvl="2" algn="l" rtl="0"/>
            <a:r>
              <a:rPr lang="en-US" b="1" dirty="0" smtClean="0">
                <a:solidFill>
                  <a:srgbClr val="002060"/>
                </a:solidFill>
                <a:hlinkClick r:id="rId2"/>
              </a:rPr>
              <a:t>Types of Utilitarianism </a:t>
            </a:r>
            <a:r>
              <a:rPr lang="en-US" b="1" dirty="0" smtClean="0">
                <a:solidFill>
                  <a:srgbClr val="002060"/>
                </a:solidFill>
              </a:rPr>
              <a:t> </a:t>
            </a:r>
            <a:r>
              <a:rPr lang="ar-IQ" b="1" dirty="0" smtClean="0">
                <a:solidFill>
                  <a:srgbClr val="002060"/>
                </a:solidFill>
              </a:rPr>
              <a:t>الالزامية الواجبة</a:t>
            </a:r>
            <a:endParaRPr lang="en-US" b="1" dirty="0" smtClean="0">
              <a:solidFill>
                <a:srgbClr val="002060"/>
              </a:solidFill>
            </a:endParaRPr>
          </a:p>
          <a:p>
            <a:pPr lvl="2" algn="l" rtl="0"/>
            <a:r>
              <a:rPr lang="en-US" b="1" dirty="0" smtClean="0">
                <a:solidFill>
                  <a:srgbClr val="002060"/>
                </a:solidFill>
                <a:hlinkClick r:id="rId2"/>
              </a:rPr>
              <a:t>Ethical Egoism and Social Contract Theory </a:t>
            </a:r>
            <a:r>
              <a:rPr lang="ar-IQ" b="1" dirty="0" smtClean="0">
                <a:solidFill>
                  <a:srgbClr val="002060"/>
                </a:solidFill>
              </a:rPr>
              <a:t>الانا و نظرية العقد الاجتماعي </a:t>
            </a:r>
            <a:endParaRPr lang="en-US" b="1" dirty="0" smtClean="0">
              <a:solidFill>
                <a:srgbClr val="002060"/>
              </a:solidFill>
            </a:endParaRPr>
          </a:p>
          <a:p>
            <a:pPr lvl="0" algn="l" rtl="0"/>
            <a:r>
              <a:rPr lang="en-US" b="1" dirty="0" smtClean="0">
                <a:solidFill>
                  <a:srgbClr val="002060"/>
                </a:solidFill>
                <a:hlinkClick r:id="rId2"/>
              </a:rPr>
              <a:t>Applied Ethics</a:t>
            </a:r>
            <a:r>
              <a:rPr lang="en-US" b="1" dirty="0" smtClean="0">
                <a:solidFill>
                  <a:srgbClr val="002060"/>
                </a:solidFill>
              </a:rPr>
              <a:t> </a:t>
            </a:r>
          </a:p>
          <a:p>
            <a:pPr lvl="1" algn="l" rtl="0"/>
            <a:r>
              <a:rPr lang="en-US" b="1" dirty="0" smtClean="0">
                <a:solidFill>
                  <a:srgbClr val="002060"/>
                </a:solidFill>
                <a:hlinkClick r:id="rId2"/>
              </a:rPr>
              <a:t>Normative Principles in Applied Ethics </a:t>
            </a:r>
            <a:r>
              <a:rPr lang="ar-IQ" b="1" dirty="0" err="1" smtClean="0">
                <a:solidFill>
                  <a:srgbClr val="002060"/>
                </a:solidFill>
                <a:hlinkClick r:id="rId2"/>
              </a:rPr>
              <a:t>مباديء</a:t>
            </a:r>
            <a:r>
              <a:rPr lang="ar-IQ" b="1" dirty="0" smtClean="0">
                <a:solidFill>
                  <a:srgbClr val="002060"/>
                </a:solidFill>
                <a:hlinkClick r:id="rId2"/>
              </a:rPr>
              <a:t> المثالية في </a:t>
            </a:r>
            <a:r>
              <a:rPr lang="ar-IQ" b="1" dirty="0" err="1" smtClean="0">
                <a:solidFill>
                  <a:srgbClr val="002060"/>
                </a:solidFill>
                <a:hlinkClick r:id="rId2"/>
              </a:rPr>
              <a:t>الخلاقيات</a:t>
            </a:r>
            <a:r>
              <a:rPr lang="ar-IQ" b="1" dirty="0" smtClean="0">
                <a:solidFill>
                  <a:srgbClr val="002060"/>
                </a:solidFill>
                <a:hlinkClick r:id="rId2"/>
              </a:rPr>
              <a:t> التطبيقية </a:t>
            </a:r>
            <a:r>
              <a:rPr lang="en-US" b="1" dirty="0" smtClean="0">
                <a:solidFill>
                  <a:srgbClr val="002060"/>
                </a:solidFill>
                <a:hlinkClick r:id="rId2"/>
              </a:rPr>
              <a:t> </a:t>
            </a:r>
            <a:endParaRPr lang="en-US" b="1" dirty="0" smtClean="0">
              <a:solidFill>
                <a:srgbClr val="002060"/>
              </a:solidFill>
            </a:endParaRPr>
          </a:p>
          <a:p>
            <a:pPr lvl="1" algn="l" rtl="0"/>
            <a:r>
              <a:rPr lang="en-US" b="1" dirty="0" smtClean="0">
                <a:solidFill>
                  <a:srgbClr val="002060"/>
                </a:solidFill>
                <a:hlinkClick r:id="rId2"/>
              </a:rPr>
              <a:t>Issues in Applied Ethics </a:t>
            </a:r>
            <a:r>
              <a:rPr lang="en-US" b="1" dirty="0" smtClean="0">
                <a:solidFill>
                  <a:srgbClr val="002060"/>
                </a:solidFill>
              </a:rPr>
              <a:t> </a:t>
            </a:r>
            <a:r>
              <a:rPr lang="ar-IQ" b="1" dirty="0" err="1" smtClean="0">
                <a:solidFill>
                  <a:srgbClr val="002060"/>
                </a:solidFill>
              </a:rPr>
              <a:t>قظابا</a:t>
            </a:r>
            <a:r>
              <a:rPr lang="ar-IQ" b="1" dirty="0" smtClean="0">
                <a:solidFill>
                  <a:srgbClr val="002060"/>
                </a:solidFill>
              </a:rPr>
              <a:t> في الاخلاقيات التطبيقية </a:t>
            </a:r>
            <a:endParaRPr lang="en-US" b="1" dirty="0" smtClean="0">
              <a:solidFill>
                <a:srgbClr val="002060"/>
              </a:solidFill>
            </a:endParaRPr>
          </a:p>
          <a:p>
            <a:pPr lvl="1" algn="l" rtl="0"/>
            <a:endParaRPr lang="en-US" b="1" dirty="0" smtClean="0">
              <a:solidFill>
                <a:srgbClr val="002060"/>
              </a:solidFill>
            </a:endParaRPr>
          </a:p>
          <a:p>
            <a:pPr lvl="1" algn="l" rtl="0"/>
            <a:r>
              <a:rPr lang="en-US" b="1" i="1" dirty="0" smtClean="0">
                <a:solidFill>
                  <a:srgbClr val="002060"/>
                </a:solidFill>
              </a:rPr>
              <a:t>Biomedical ethics</a:t>
            </a:r>
            <a:r>
              <a:rPr lang="en-US" b="1" dirty="0" smtClean="0">
                <a:solidFill>
                  <a:srgbClr val="002060"/>
                </a:solidFill>
              </a:rPr>
              <a:t> focuses on a range of issues which arise in clinical settings. Health care workers are in an unusual position of continually dealing with life and death situations.</a:t>
            </a:r>
          </a:p>
          <a:p>
            <a:pPr algn="l"/>
            <a:r>
              <a:rPr lang="en-US" b="1" dirty="0" smtClean="0">
                <a:solidFill>
                  <a:srgbClr val="002060"/>
                </a:solidFill>
                <a:hlinkClick r:id="rId2"/>
              </a:rPr>
              <a:t>References and Further Reading</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15</a:t>
            </a:r>
            <a:endParaRPr lang="ar-IQ" dirty="0"/>
          </a:p>
        </p:txBody>
      </p:sp>
      <p:sp>
        <p:nvSpPr>
          <p:cNvPr id="3" name="عنصر نائب للمحتوى 2"/>
          <p:cNvSpPr>
            <a:spLocks noGrp="1"/>
          </p:cNvSpPr>
          <p:nvPr>
            <p:ph idx="1"/>
          </p:nvPr>
        </p:nvSpPr>
        <p:spPr>
          <a:xfrm>
            <a:off x="457200" y="476672"/>
            <a:ext cx="8229600" cy="5649491"/>
          </a:xfrm>
        </p:spPr>
        <p:txBody>
          <a:bodyPr>
            <a:normAutofit lnSpcReduction="10000"/>
          </a:bodyPr>
          <a:lstStyle/>
          <a:p>
            <a:pPr algn="l" rtl="0"/>
            <a:r>
              <a:rPr lang="en-US" b="1" dirty="0" smtClean="0"/>
              <a:t>Ethics </a:t>
            </a:r>
            <a:r>
              <a:rPr lang="ar-IQ" b="1" dirty="0" smtClean="0"/>
              <a:t>الاخلاقيات </a:t>
            </a:r>
            <a:endParaRPr lang="en-US" b="1" dirty="0" smtClean="0"/>
          </a:p>
          <a:p>
            <a:pPr algn="l"/>
            <a:r>
              <a:rPr lang="en-US" dirty="0" smtClean="0"/>
              <a:t>The field of ethics (or moral philosophy ) involves systematizing, defending, and recommending concepts of right and wrong behavior.</a:t>
            </a:r>
          </a:p>
          <a:p>
            <a:pPr algn="l" rtl="0">
              <a:buNone/>
            </a:pPr>
            <a:r>
              <a:rPr lang="en-US" b="1" dirty="0" smtClean="0"/>
              <a:t>. </a:t>
            </a:r>
            <a:r>
              <a:rPr lang="en-US" b="1" dirty="0" err="1" smtClean="0"/>
              <a:t>Metaethics</a:t>
            </a:r>
            <a:r>
              <a:rPr lang="en-US" b="1" dirty="0" smtClean="0"/>
              <a:t> </a:t>
            </a:r>
            <a:r>
              <a:rPr lang="ar-IQ" b="1" dirty="0" smtClean="0"/>
              <a:t>النظرة الشمولية الاخلاقية </a:t>
            </a:r>
            <a:endParaRPr lang="en-US" b="1" dirty="0" smtClean="0"/>
          </a:p>
          <a:p>
            <a:pPr algn="l"/>
            <a:r>
              <a:rPr lang="en-US" dirty="0" smtClean="0"/>
              <a:t>The term "meta" means </a:t>
            </a:r>
            <a:r>
              <a:rPr lang="en-US" i="1" dirty="0" smtClean="0"/>
              <a:t>after</a:t>
            </a:r>
            <a:r>
              <a:rPr lang="en-US" dirty="0" smtClean="0"/>
              <a:t> or </a:t>
            </a:r>
            <a:r>
              <a:rPr lang="en-US" i="1" dirty="0" smtClean="0"/>
              <a:t>beyond</a:t>
            </a:r>
            <a:r>
              <a:rPr lang="en-US" dirty="0" smtClean="0"/>
              <a:t>, and, consequently, the notion of </a:t>
            </a:r>
            <a:r>
              <a:rPr lang="en-US" dirty="0" err="1" smtClean="0"/>
              <a:t>metaethics</a:t>
            </a:r>
            <a:r>
              <a:rPr lang="en-US" dirty="0" smtClean="0"/>
              <a:t> involves a removed, or </a:t>
            </a:r>
            <a:r>
              <a:rPr lang="en-US" dirty="0" smtClean="0">
                <a:solidFill>
                  <a:srgbClr val="00B0F0"/>
                </a:solidFill>
              </a:rPr>
              <a:t>bird's eye view of the entire project of ethics. </a:t>
            </a:r>
            <a:r>
              <a:rPr lang="en-US" dirty="0" smtClean="0"/>
              <a:t>We may define </a:t>
            </a:r>
            <a:r>
              <a:rPr lang="en-US" dirty="0" err="1" smtClean="0"/>
              <a:t>metaethics</a:t>
            </a:r>
            <a:r>
              <a:rPr lang="en-US" dirty="0" smtClean="0"/>
              <a:t> as the study of the origin and meaning of ethical concepts. When compared to normative ethics and applied ethics, the field of </a:t>
            </a:r>
            <a:r>
              <a:rPr lang="en-US" dirty="0" err="1" smtClean="0"/>
              <a:t>metaethics</a:t>
            </a:r>
            <a:r>
              <a:rPr lang="en-US" dirty="0" smtClean="0"/>
              <a:t> is the least precisely defined area of moral philosophy. It covers issues from moral semantics to </a:t>
            </a:r>
            <a:r>
              <a:rPr lang="en-US" dirty="0" smtClean="0">
                <a:hlinkClick r:id="rId2"/>
              </a:rPr>
              <a:t>moral epistemology</a:t>
            </a:r>
            <a:r>
              <a:rPr lang="en-US" dirty="0" smtClean="0"/>
              <a:t>. </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en-US" dirty="0" smtClean="0"/>
              <a:t>16</a:t>
            </a:r>
            <a:endParaRPr lang="ar-IQ" dirty="0"/>
          </a:p>
        </p:txBody>
      </p:sp>
      <p:sp>
        <p:nvSpPr>
          <p:cNvPr id="3" name="عنصر نائب للمحتوى 2"/>
          <p:cNvSpPr>
            <a:spLocks noGrp="1"/>
          </p:cNvSpPr>
          <p:nvPr>
            <p:ph idx="1"/>
          </p:nvPr>
        </p:nvSpPr>
        <p:spPr>
          <a:xfrm>
            <a:off x="457200" y="548680"/>
            <a:ext cx="8229600" cy="5577483"/>
          </a:xfrm>
        </p:spPr>
        <p:txBody>
          <a:bodyPr/>
          <a:lstStyle/>
          <a:p>
            <a:pPr>
              <a:buNone/>
            </a:pPr>
            <a:r>
              <a:rPr lang="ar-IQ" dirty="0" smtClean="0"/>
              <a:t>العوامل المؤثرة غي اخلاقيات الاعمال و التجارة</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3203575" y="2781300"/>
            <a:ext cx="2519363" cy="792163"/>
          </a:xfrm>
          <a:prstGeom prst="rect">
            <a:avLst/>
          </a:prstGeom>
          <a:solidFill>
            <a:srgbClr val="CCFF99"/>
          </a:solidFill>
          <a:ln w="9525">
            <a:solidFill>
              <a:schemeClr val="tx1"/>
            </a:solidFill>
            <a:miter lim="800000"/>
            <a:headEnd/>
            <a:tailEnd/>
          </a:ln>
          <a:effectLst/>
        </p:spPr>
        <p:txBody>
          <a:bodyPr wrap="none" anchor="ctr"/>
          <a:lstStyle/>
          <a:p>
            <a:pPr algn="ctr"/>
            <a:r>
              <a:rPr lang="en-US" altLang="zh-TW"/>
              <a:t>CRT Business</a:t>
            </a:r>
          </a:p>
          <a:p>
            <a:pPr algn="ctr"/>
            <a:r>
              <a:rPr lang="en-US" altLang="zh-TW"/>
              <a:t>Principles of Ethics</a:t>
            </a:r>
          </a:p>
        </p:txBody>
      </p:sp>
      <p:sp>
        <p:nvSpPr>
          <p:cNvPr id="112645" name="Rectangle 5"/>
          <p:cNvSpPr>
            <a:spLocks noChangeArrowheads="1"/>
          </p:cNvSpPr>
          <p:nvPr/>
        </p:nvSpPr>
        <p:spPr bwMode="auto">
          <a:xfrm>
            <a:off x="6084888" y="836613"/>
            <a:ext cx="2160587" cy="504825"/>
          </a:xfrm>
          <a:prstGeom prst="rect">
            <a:avLst/>
          </a:prstGeom>
          <a:solidFill>
            <a:srgbClr val="CCFFFF"/>
          </a:solidFill>
          <a:ln w="9525">
            <a:solidFill>
              <a:schemeClr val="tx1"/>
            </a:solidFill>
            <a:miter lim="800000"/>
            <a:headEnd/>
            <a:tailEnd/>
          </a:ln>
          <a:effectLst/>
        </p:spPr>
        <p:txBody>
          <a:bodyPr wrap="none" anchor="ctr"/>
          <a:lstStyle/>
          <a:p>
            <a:pPr algn="ctr"/>
            <a:r>
              <a:rPr lang="en-US" altLang="zh-TW"/>
              <a:t>Responsibilities</a:t>
            </a:r>
          </a:p>
        </p:txBody>
      </p:sp>
      <p:sp>
        <p:nvSpPr>
          <p:cNvPr id="112646" name="Rectangle 6"/>
          <p:cNvSpPr>
            <a:spLocks noChangeArrowheads="1"/>
          </p:cNvSpPr>
          <p:nvPr/>
        </p:nvSpPr>
        <p:spPr bwMode="auto">
          <a:xfrm>
            <a:off x="6300788" y="1700213"/>
            <a:ext cx="1943100" cy="863600"/>
          </a:xfrm>
          <a:prstGeom prst="rect">
            <a:avLst/>
          </a:prstGeom>
          <a:solidFill>
            <a:srgbClr val="CCECFF"/>
          </a:solidFill>
          <a:ln w="9525">
            <a:solidFill>
              <a:schemeClr val="tx1"/>
            </a:solidFill>
            <a:miter lim="800000"/>
            <a:headEnd/>
            <a:tailEnd/>
          </a:ln>
          <a:effectLst/>
        </p:spPr>
        <p:txBody>
          <a:bodyPr wrap="none" anchor="ctr"/>
          <a:lstStyle/>
          <a:p>
            <a:pPr algn="ctr"/>
            <a:r>
              <a:rPr lang="en-US" altLang="zh-TW"/>
              <a:t>Economic &amp; </a:t>
            </a:r>
          </a:p>
          <a:p>
            <a:pPr algn="ctr"/>
            <a:r>
              <a:rPr lang="en-US" altLang="zh-TW"/>
              <a:t>social impact</a:t>
            </a:r>
          </a:p>
        </p:txBody>
      </p:sp>
      <p:sp>
        <p:nvSpPr>
          <p:cNvPr id="112647" name="Rectangle 7"/>
          <p:cNvSpPr>
            <a:spLocks noChangeArrowheads="1"/>
          </p:cNvSpPr>
          <p:nvPr/>
        </p:nvSpPr>
        <p:spPr bwMode="auto">
          <a:xfrm>
            <a:off x="6227763" y="2924175"/>
            <a:ext cx="2376487" cy="504825"/>
          </a:xfrm>
          <a:prstGeom prst="rect">
            <a:avLst/>
          </a:prstGeom>
          <a:solidFill>
            <a:srgbClr val="FFCCFF"/>
          </a:solidFill>
          <a:ln w="9525">
            <a:solidFill>
              <a:schemeClr val="tx1"/>
            </a:solidFill>
            <a:miter lim="800000"/>
            <a:headEnd/>
            <a:tailEnd/>
          </a:ln>
          <a:effectLst/>
        </p:spPr>
        <p:txBody>
          <a:bodyPr wrap="none" anchor="ctr"/>
          <a:lstStyle/>
          <a:p>
            <a:pPr algn="ctr"/>
            <a:r>
              <a:rPr lang="en-US" altLang="zh-TW"/>
              <a:t>Business behavior</a:t>
            </a:r>
          </a:p>
        </p:txBody>
      </p:sp>
      <p:sp>
        <p:nvSpPr>
          <p:cNvPr id="112648" name="Rectangle 8"/>
          <p:cNvSpPr>
            <a:spLocks noChangeArrowheads="1"/>
          </p:cNvSpPr>
          <p:nvPr/>
        </p:nvSpPr>
        <p:spPr bwMode="auto">
          <a:xfrm>
            <a:off x="6227763" y="3789363"/>
            <a:ext cx="2282825" cy="504825"/>
          </a:xfrm>
          <a:prstGeom prst="rect">
            <a:avLst/>
          </a:prstGeom>
          <a:solidFill>
            <a:srgbClr val="FFCCCC"/>
          </a:solidFill>
          <a:ln w="9525">
            <a:solidFill>
              <a:schemeClr val="tx1"/>
            </a:solidFill>
            <a:miter lim="800000"/>
            <a:headEnd/>
            <a:tailEnd/>
          </a:ln>
          <a:effectLst/>
        </p:spPr>
        <p:txBody>
          <a:bodyPr wrap="none" anchor="ctr"/>
          <a:lstStyle/>
          <a:p>
            <a:pPr algn="ctr"/>
            <a:r>
              <a:rPr lang="en-US" altLang="zh-TW"/>
              <a:t>Respect for rules</a:t>
            </a:r>
          </a:p>
        </p:txBody>
      </p:sp>
      <p:sp>
        <p:nvSpPr>
          <p:cNvPr id="112649" name="Rectangle 9"/>
          <p:cNvSpPr>
            <a:spLocks noChangeArrowheads="1"/>
          </p:cNvSpPr>
          <p:nvPr/>
        </p:nvSpPr>
        <p:spPr bwMode="auto">
          <a:xfrm>
            <a:off x="6011863" y="4652963"/>
            <a:ext cx="2282825" cy="935037"/>
          </a:xfrm>
          <a:prstGeom prst="rect">
            <a:avLst/>
          </a:prstGeom>
          <a:solidFill>
            <a:srgbClr val="FFFFCC"/>
          </a:solidFill>
          <a:ln w="9525">
            <a:solidFill>
              <a:schemeClr val="tx1"/>
            </a:solidFill>
            <a:miter lim="800000"/>
            <a:headEnd/>
            <a:tailEnd/>
          </a:ln>
          <a:effectLst/>
        </p:spPr>
        <p:txBody>
          <a:bodyPr wrap="none" anchor="ctr"/>
          <a:lstStyle/>
          <a:p>
            <a:pPr algn="ctr"/>
            <a:r>
              <a:rPr lang="en-US" altLang="zh-TW"/>
              <a:t>Support for</a:t>
            </a:r>
          </a:p>
          <a:p>
            <a:pPr algn="ctr"/>
            <a:r>
              <a:rPr lang="en-US" altLang="zh-TW"/>
              <a:t>multilateral trade</a:t>
            </a:r>
          </a:p>
        </p:txBody>
      </p:sp>
      <p:sp>
        <p:nvSpPr>
          <p:cNvPr id="112650" name="Rectangle 10"/>
          <p:cNvSpPr>
            <a:spLocks noChangeArrowheads="1"/>
          </p:cNvSpPr>
          <p:nvPr/>
        </p:nvSpPr>
        <p:spPr bwMode="auto">
          <a:xfrm>
            <a:off x="3492500" y="4292600"/>
            <a:ext cx="2016125" cy="863600"/>
          </a:xfrm>
          <a:prstGeom prst="rect">
            <a:avLst/>
          </a:prstGeom>
          <a:solidFill>
            <a:srgbClr val="CCFFCC"/>
          </a:solidFill>
          <a:ln w="9525">
            <a:solidFill>
              <a:schemeClr val="tx1"/>
            </a:solidFill>
            <a:miter lim="800000"/>
            <a:headEnd/>
            <a:tailEnd/>
          </a:ln>
          <a:effectLst/>
        </p:spPr>
        <p:txBody>
          <a:bodyPr wrap="none" anchor="ctr"/>
          <a:lstStyle/>
          <a:p>
            <a:pPr algn="ctr"/>
            <a:r>
              <a:rPr lang="en-US" altLang="zh-TW"/>
              <a:t>Respect for the</a:t>
            </a:r>
          </a:p>
          <a:p>
            <a:pPr algn="ctr"/>
            <a:r>
              <a:rPr lang="en-US" altLang="zh-TW"/>
              <a:t>environment</a:t>
            </a:r>
          </a:p>
        </p:txBody>
      </p:sp>
      <p:sp>
        <p:nvSpPr>
          <p:cNvPr id="112651" name="Rectangle 11"/>
          <p:cNvSpPr>
            <a:spLocks noChangeArrowheads="1"/>
          </p:cNvSpPr>
          <p:nvPr/>
        </p:nvSpPr>
        <p:spPr bwMode="auto">
          <a:xfrm>
            <a:off x="755650" y="5013325"/>
            <a:ext cx="2160588" cy="935038"/>
          </a:xfrm>
          <a:prstGeom prst="rect">
            <a:avLst/>
          </a:prstGeom>
          <a:solidFill>
            <a:srgbClr val="CCFFFF"/>
          </a:solidFill>
          <a:ln w="9525">
            <a:solidFill>
              <a:schemeClr val="tx1"/>
            </a:solidFill>
            <a:miter lim="800000"/>
            <a:headEnd/>
            <a:tailEnd/>
          </a:ln>
          <a:effectLst/>
        </p:spPr>
        <p:txBody>
          <a:bodyPr wrap="none" anchor="ctr"/>
          <a:lstStyle/>
          <a:p>
            <a:pPr algn="ctr"/>
            <a:r>
              <a:rPr lang="en-US" altLang="zh-TW"/>
              <a:t>Avoidance of </a:t>
            </a:r>
          </a:p>
          <a:p>
            <a:pPr algn="ctr"/>
            <a:r>
              <a:rPr lang="en-US" altLang="zh-TW"/>
              <a:t>illicit operations</a:t>
            </a:r>
          </a:p>
        </p:txBody>
      </p:sp>
      <p:sp>
        <p:nvSpPr>
          <p:cNvPr id="112652" name="Rectangle 12"/>
          <p:cNvSpPr>
            <a:spLocks noChangeArrowheads="1"/>
          </p:cNvSpPr>
          <p:nvPr/>
        </p:nvSpPr>
        <p:spPr bwMode="auto">
          <a:xfrm>
            <a:off x="971550" y="4149725"/>
            <a:ext cx="1584325" cy="504825"/>
          </a:xfrm>
          <a:prstGeom prst="rect">
            <a:avLst/>
          </a:prstGeom>
          <a:solidFill>
            <a:srgbClr val="CCECFF"/>
          </a:solidFill>
          <a:ln w="9525">
            <a:solidFill>
              <a:schemeClr val="tx1"/>
            </a:solidFill>
            <a:miter lim="800000"/>
            <a:headEnd/>
            <a:tailEnd/>
          </a:ln>
          <a:effectLst/>
        </p:spPr>
        <p:txBody>
          <a:bodyPr wrap="none" anchor="ctr"/>
          <a:lstStyle/>
          <a:p>
            <a:pPr algn="ctr"/>
            <a:r>
              <a:rPr lang="en-US" altLang="zh-TW"/>
              <a:t>Customers</a:t>
            </a:r>
          </a:p>
        </p:txBody>
      </p:sp>
      <p:sp>
        <p:nvSpPr>
          <p:cNvPr id="112653" name="Rectangle 13"/>
          <p:cNvSpPr>
            <a:spLocks noChangeArrowheads="1"/>
          </p:cNvSpPr>
          <p:nvPr/>
        </p:nvSpPr>
        <p:spPr bwMode="auto">
          <a:xfrm>
            <a:off x="971550" y="3284538"/>
            <a:ext cx="1584325" cy="504825"/>
          </a:xfrm>
          <a:prstGeom prst="rect">
            <a:avLst/>
          </a:prstGeom>
          <a:solidFill>
            <a:srgbClr val="FFCCFF"/>
          </a:solidFill>
          <a:ln w="9525">
            <a:solidFill>
              <a:schemeClr val="tx1"/>
            </a:solidFill>
            <a:miter lim="800000"/>
            <a:headEnd/>
            <a:tailEnd/>
          </a:ln>
          <a:effectLst/>
        </p:spPr>
        <p:txBody>
          <a:bodyPr wrap="none" anchor="ctr"/>
          <a:lstStyle/>
          <a:p>
            <a:pPr algn="ctr"/>
            <a:r>
              <a:rPr lang="en-US" altLang="zh-TW"/>
              <a:t>Employees</a:t>
            </a:r>
          </a:p>
        </p:txBody>
      </p:sp>
      <p:sp>
        <p:nvSpPr>
          <p:cNvPr id="112654" name="Rectangle 14"/>
          <p:cNvSpPr>
            <a:spLocks noChangeArrowheads="1"/>
          </p:cNvSpPr>
          <p:nvPr/>
        </p:nvSpPr>
        <p:spPr bwMode="auto">
          <a:xfrm>
            <a:off x="611188" y="2420938"/>
            <a:ext cx="2232025" cy="503237"/>
          </a:xfrm>
          <a:prstGeom prst="rect">
            <a:avLst/>
          </a:prstGeom>
          <a:solidFill>
            <a:srgbClr val="FFCCCC"/>
          </a:solidFill>
          <a:ln w="9525">
            <a:solidFill>
              <a:schemeClr val="tx1"/>
            </a:solidFill>
            <a:miter lim="800000"/>
            <a:headEnd/>
            <a:tailEnd/>
          </a:ln>
          <a:effectLst/>
        </p:spPr>
        <p:txBody>
          <a:bodyPr wrap="none" anchor="ctr"/>
          <a:lstStyle/>
          <a:p>
            <a:pPr algn="ctr"/>
            <a:r>
              <a:rPr lang="en-US" altLang="zh-TW"/>
              <a:t>Owner/investors</a:t>
            </a:r>
          </a:p>
        </p:txBody>
      </p:sp>
      <p:sp>
        <p:nvSpPr>
          <p:cNvPr id="112655" name="Rectangle 15"/>
          <p:cNvSpPr>
            <a:spLocks noChangeArrowheads="1"/>
          </p:cNvSpPr>
          <p:nvPr/>
        </p:nvSpPr>
        <p:spPr bwMode="auto">
          <a:xfrm>
            <a:off x="1258888" y="1557338"/>
            <a:ext cx="1417637" cy="503237"/>
          </a:xfrm>
          <a:prstGeom prst="rect">
            <a:avLst/>
          </a:prstGeom>
          <a:solidFill>
            <a:srgbClr val="FFFFCC"/>
          </a:solidFill>
          <a:ln w="9525">
            <a:solidFill>
              <a:schemeClr val="tx1"/>
            </a:solidFill>
            <a:miter lim="800000"/>
            <a:headEnd/>
            <a:tailEnd/>
          </a:ln>
          <a:effectLst/>
        </p:spPr>
        <p:txBody>
          <a:bodyPr wrap="none" anchor="ctr"/>
          <a:lstStyle/>
          <a:p>
            <a:pPr algn="ctr"/>
            <a:r>
              <a:rPr lang="en-US" altLang="zh-TW"/>
              <a:t>Suppliers</a:t>
            </a:r>
          </a:p>
        </p:txBody>
      </p:sp>
      <p:sp>
        <p:nvSpPr>
          <p:cNvPr id="112656" name="Rectangle 16"/>
          <p:cNvSpPr>
            <a:spLocks noChangeArrowheads="1"/>
          </p:cNvSpPr>
          <p:nvPr/>
        </p:nvSpPr>
        <p:spPr bwMode="auto">
          <a:xfrm>
            <a:off x="1258888" y="692150"/>
            <a:ext cx="1778000" cy="503238"/>
          </a:xfrm>
          <a:prstGeom prst="rect">
            <a:avLst/>
          </a:prstGeom>
          <a:solidFill>
            <a:srgbClr val="CCFFCC"/>
          </a:solidFill>
          <a:ln w="9525">
            <a:solidFill>
              <a:schemeClr val="tx1"/>
            </a:solidFill>
            <a:miter lim="800000"/>
            <a:headEnd/>
            <a:tailEnd/>
          </a:ln>
          <a:effectLst/>
        </p:spPr>
        <p:txBody>
          <a:bodyPr wrap="none" anchor="ctr"/>
          <a:lstStyle/>
          <a:p>
            <a:pPr algn="ctr"/>
            <a:r>
              <a:rPr lang="en-US" altLang="zh-TW"/>
              <a:t>Competitors</a:t>
            </a:r>
          </a:p>
        </p:txBody>
      </p:sp>
      <p:sp>
        <p:nvSpPr>
          <p:cNvPr id="112657" name="Rectangle 17"/>
          <p:cNvSpPr>
            <a:spLocks noChangeArrowheads="1"/>
          </p:cNvSpPr>
          <p:nvPr/>
        </p:nvSpPr>
        <p:spPr bwMode="auto">
          <a:xfrm>
            <a:off x="3492500" y="1557338"/>
            <a:ext cx="1943100" cy="503237"/>
          </a:xfrm>
          <a:prstGeom prst="rect">
            <a:avLst/>
          </a:prstGeom>
          <a:solidFill>
            <a:srgbClr val="FFFF99"/>
          </a:solidFill>
          <a:ln w="9525">
            <a:solidFill>
              <a:schemeClr val="tx1"/>
            </a:solidFill>
            <a:miter lim="800000"/>
            <a:headEnd/>
            <a:tailEnd/>
          </a:ln>
          <a:effectLst/>
        </p:spPr>
        <p:txBody>
          <a:bodyPr wrap="none" anchor="ctr"/>
          <a:lstStyle/>
          <a:p>
            <a:pPr algn="ctr"/>
            <a:r>
              <a:rPr lang="en-US" altLang="zh-TW" dirty="0"/>
              <a:t>Communities</a:t>
            </a:r>
          </a:p>
        </p:txBody>
      </p:sp>
      <p:sp>
        <p:nvSpPr>
          <p:cNvPr id="112658" name="Line 18"/>
          <p:cNvSpPr>
            <a:spLocks noChangeShapeType="1"/>
          </p:cNvSpPr>
          <p:nvPr/>
        </p:nvSpPr>
        <p:spPr bwMode="auto">
          <a:xfrm flipH="1">
            <a:off x="5724525" y="1341438"/>
            <a:ext cx="360363" cy="1439862"/>
          </a:xfrm>
          <a:prstGeom prst="line">
            <a:avLst/>
          </a:prstGeom>
          <a:noFill/>
          <a:ln w="9525">
            <a:solidFill>
              <a:schemeClr val="tx1"/>
            </a:solidFill>
            <a:round/>
            <a:headEnd/>
            <a:tailEnd type="triangle" w="med" len="med"/>
          </a:ln>
          <a:effectLst/>
        </p:spPr>
        <p:txBody>
          <a:bodyPr/>
          <a:lstStyle/>
          <a:p>
            <a:endParaRPr lang="ar-IQ"/>
          </a:p>
        </p:txBody>
      </p:sp>
      <p:sp>
        <p:nvSpPr>
          <p:cNvPr id="112659" name="Line 19"/>
          <p:cNvSpPr>
            <a:spLocks noChangeShapeType="1"/>
          </p:cNvSpPr>
          <p:nvPr/>
        </p:nvSpPr>
        <p:spPr bwMode="auto">
          <a:xfrm flipH="1">
            <a:off x="5724525" y="2565400"/>
            <a:ext cx="576263" cy="503238"/>
          </a:xfrm>
          <a:prstGeom prst="line">
            <a:avLst/>
          </a:prstGeom>
          <a:noFill/>
          <a:ln w="9525">
            <a:solidFill>
              <a:schemeClr val="tx1"/>
            </a:solidFill>
            <a:round/>
            <a:headEnd/>
            <a:tailEnd type="triangle" w="med" len="med"/>
          </a:ln>
          <a:effectLst/>
        </p:spPr>
        <p:txBody>
          <a:bodyPr/>
          <a:lstStyle/>
          <a:p>
            <a:endParaRPr lang="ar-IQ"/>
          </a:p>
        </p:txBody>
      </p:sp>
      <p:sp>
        <p:nvSpPr>
          <p:cNvPr id="112660" name="Line 20"/>
          <p:cNvSpPr>
            <a:spLocks noChangeShapeType="1"/>
          </p:cNvSpPr>
          <p:nvPr/>
        </p:nvSpPr>
        <p:spPr bwMode="auto">
          <a:xfrm flipH="1">
            <a:off x="5724525" y="3213100"/>
            <a:ext cx="503238" cy="0"/>
          </a:xfrm>
          <a:prstGeom prst="line">
            <a:avLst/>
          </a:prstGeom>
          <a:noFill/>
          <a:ln w="9525">
            <a:solidFill>
              <a:schemeClr val="tx1"/>
            </a:solidFill>
            <a:round/>
            <a:headEnd/>
            <a:tailEnd type="triangle" w="med" len="med"/>
          </a:ln>
          <a:effectLst/>
        </p:spPr>
        <p:txBody>
          <a:bodyPr/>
          <a:lstStyle/>
          <a:p>
            <a:endParaRPr lang="ar-IQ"/>
          </a:p>
        </p:txBody>
      </p:sp>
      <p:sp>
        <p:nvSpPr>
          <p:cNvPr id="112661" name="Line 21"/>
          <p:cNvSpPr>
            <a:spLocks noChangeShapeType="1"/>
          </p:cNvSpPr>
          <p:nvPr/>
        </p:nvSpPr>
        <p:spPr bwMode="auto">
          <a:xfrm flipH="1" flipV="1">
            <a:off x="5724525" y="3429000"/>
            <a:ext cx="503238" cy="360363"/>
          </a:xfrm>
          <a:prstGeom prst="line">
            <a:avLst/>
          </a:prstGeom>
          <a:noFill/>
          <a:ln w="9525">
            <a:solidFill>
              <a:schemeClr val="tx1"/>
            </a:solidFill>
            <a:round/>
            <a:headEnd/>
            <a:tailEnd type="triangle" w="med" len="med"/>
          </a:ln>
          <a:effectLst/>
        </p:spPr>
        <p:txBody>
          <a:bodyPr/>
          <a:lstStyle/>
          <a:p>
            <a:endParaRPr lang="ar-IQ"/>
          </a:p>
        </p:txBody>
      </p:sp>
      <p:sp>
        <p:nvSpPr>
          <p:cNvPr id="112662" name="Line 22"/>
          <p:cNvSpPr>
            <a:spLocks noChangeShapeType="1"/>
          </p:cNvSpPr>
          <p:nvPr/>
        </p:nvSpPr>
        <p:spPr bwMode="auto">
          <a:xfrm flipH="1" flipV="1">
            <a:off x="5724525" y="3573463"/>
            <a:ext cx="287338" cy="1079500"/>
          </a:xfrm>
          <a:prstGeom prst="line">
            <a:avLst/>
          </a:prstGeom>
          <a:noFill/>
          <a:ln w="9525">
            <a:solidFill>
              <a:schemeClr val="tx1"/>
            </a:solidFill>
            <a:round/>
            <a:headEnd/>
            <a:tailEnd type="triangle" w="med" len="med"/>
          </a:ln>
          <a:effectLst/>
        </p:spPr>
        <p:txBody>
          <a:bodyPr/>
          <a:lstStyle/>
          <a:p>
            <a:endParaRPr lang="ar-IQ"/>
          </a:p>
        </p:txBody>
      </p:sp>
      <p:sp>
        <p:nvSpPr>
          <p:cNvPr id="112663" name="AutoShape 23"/>
          <p:cNvSpPr>
            <a:spLocks noChangeArrowheads="1"/>
          </p:cNvSpPr>
          <p:nvPr/>
        </p:nvSpPr>
        <p:spPr bwMode="auto">
          <a:xfrm>
            <a:off x="8388350" y="765175"/>
            <a:ext cx="485775" cy="976313"/>
          </a:xfrm>
          <a:prstGeom prst="downArrow">
            <a:avLst>
              <a:gd name="adj1" fmla="val 50000"/>
              <a:gd name="adj2" fmla="val 50245"/>
            </a:avLst>
          </a:prstGeom>
          <a:solidFill>
            <a:srgbClr val="FFFF99"/>
          </a:solidFill>
          <a:ln w="9525">
            <a:solidFill>
              <a:schemeClr val="tx1"/>
            </a:solidFill>
            <a:miter lim="800000"/>
            <a:headEnd/>
            <a:tailEnd/>
          </a:ln>
          <a:effectLst/>
        </p:spPr>
        <p:txBody>
          <a:bodyPr vert="eaVert" wrap="none" anchor="ctr"/>
          <a:lstStyle/>
          <a:p>
            <a:endParaRPr lang="ar-IQ"/>
          </a:p>
        </p:txBody>
      </p:sp>
      <p:sp>
        <p:nvSpPr>
          <p:cNvPr id="112664" name="AutoShape 24"/>
          <p:cNvSpPr>
            <a:spLocks noChangeArrowheads="1"/>
          </p:cNvSpPr>
          <p:nvPr/>
        </p:nvSpPr>
        <p:spPr bwMode="auto">
          <a:xfrm>
            <a:off x="6732588" y="5805488"/>
            <a:ext cx="976312" cy="485775"/>
          </a:xfrm>
          <a:prstGeom prst="leftArrow">
            <a:avLst>
              <a:gd name="adj1" fmla="val 50000"/>
              <a:gd name="adj2" fmla="val 50245"/>
            </a:avLst>
          </a:prstGeom>
          <a:solidFill>
            <a:srgbClr val="FFFF99"/>
          </a:solidFill>
          <a:ln w="9525">
            <a:solidFill>
              <a:schemeClr val="tx1"/>
            </a:solidFill>
            <a:miter lim="800000"/>
            <a:headEnd/>
            <a:tailEnd/>
          </a:ln>
          <a:effectLst/>
        </p:spPr>
        <p:txBody>
          <a:bodyPr wrap="none" anchor="ctr"/>
          <a:lstStyle/>
          <a:p>
            <a:endParaRPr lang="ar-IQ"/>
          </a:p>
        </p:txBody>
      </p:sp>
      <p:sp>
        <p:nvSpPr>
          <p:cNvPr id="112665" name="AutoShape 25"/>
          <p:cNvSpPr>
            <a:spLocks noChangeArrowheads="1"/>
          </p:cNvSpPr>
          <p:nvPr/>
        </p:nvSpPr>
        <p:spPr bwMode="auto">
          <a:xfrm>
            <a:off x="250825" y="3500438"/>
            <a:ext cx="485775" cy="976312"/>
          </a:xfrm>
          <a:prstGeom prst="upArrow">
            <a:avLst>
              <a:gd name="adj1" fmla="val 50000"/>
              <a:gd name="adj2" fmla="val 50245"/>
            </a:avLst>
          </a:prstGeom>
          <a:solidFill>
            <a:srgbClr val="FFFF99"/>
          </a:solidFill>
          <a:ln w="9525">
            <a:solidFill>
              <a:schemeClr val="tx1"/>
            </a:solidFill>
            <a:miter lim="800000"/>
            <a:headEnd/>
            <a:tailEnd/>
          </a:ln>
          <a:effectLst/>
        </p:spPr>
        <p:txBody>
          <a:bodyPr vert="eaVert" wrap="none" anchor="ctr"/>
          <a:lstStyle/>
          <a:p>
            <a:endParaRPr lang="ar-IQ"/>
          </a:p>
        </p:txBody>
      </p:sp>
      <p:sp>
        <p:nvSpPr>
          <p:cNvPr id="112666" name="Line 26"/>
          <p:cNvSpPr>
            <a:spLocks noChangeShapeType="1"/>
          </p:cNvSpPr>
          <p:nvPr/>
        </p:nvSpPr>
        <p:spPr bwMode="auto">
          <a:xfrm flipV="1">
            <a:off x="4427538" y="3573463"/>
            <a:ext cx="0" cy="719137"/>
          </a:xfrm>
          <a:prstGeom prst="line">
            <a:avLst/>
          </a:prstGeom>
          <a:noFill/>
          <a:ln w="9525">
            <a:solidFill>
              <a:schemeClr val="tx1"/>
            </a:solidFill>
            <a:round/>
            <a:headEnd/>
            <a:tailEnd type="triangle" w="med" len="med"/>
          </a:ln>
          <a:effectLst/>
        </p:spPr>
        <p:txBody>
          <a:bodyPr/>
          <a:lstStyle/>
          <a:p>
            <a:endParaRPr lang="ar-IQ"/>
          </a:p>
        </p:txBody>
      </p:sp>
      <p:sp>
        <p:nvSpPr>
          <p:cNvPr id="112667" name="Line 27"/>
          <p:cNvSpPr>
            <a:spLocks noChangeShapeType="1"/>
          </p:cNvSpPr>
          <p:nvPr/>
        </p:nvSpPr>
        <p:spPr bwMode="auto">
          <a:xfrm>
            <a:off x="4427538" y="2060575"/>
            <a:ext cx="0" cy="720725"/>
          </a:xfrm>
          <a:prstGeom prst="line">
            <a:avLst/>
          </a:prstGeom>
          <a:noFill/>
          <a:ln w="9525">
            <a:solidFill>
              <a:schemeClr val="tx1"/>
            </a:solidFill>
            <a:round/>
            <a:headEnd/>
            <a:tailEnd type="triangle" w="med" len="med"/>
          </a:ln>
          <a:effectLst/>
        </p:spPr>
        <p:txBody>
          <a:bodyPr/>
          <a:lstStyle/>
          <a:p>
            <a:endParaRPr lang="ar-IQ"/>
          </a:p>
        </p:txBody>
      </p:sp>
      <p:sp>
        <p:nvSpPr>
          <p:cNvPr id="112668" name="Line 28"/>
          <p:cNvSpPr>
            <a:spLocks noChangeShapeType="1"/>
          </p:cNvSpPr>
          <p:nvPr/>
        </p:nvSpPr>
        <p:spPr bwMode="auto">
          <a:xfrm flipV="1">
            <a:off x="2916238" y="3573463"/>
            <a:ext cx="287337" cy="1439862"/>
          </a:xfrm>
          <a:prstGeom prst="line">
            <a:avLst/>
          </a:prstGeom>
          <a:noFill/>
          <a:ln w="9525">
            <a:solidFill>
              <a:schemeClr val="tx1"/>
            </a:solidFill>
            <a:round/>
            <a:headEnd/>
            <a:tailEnd type="triangle" w="med" len="med"/>
          </a:ln>
          <a:effectLst/>
        </p:spPr>
        <p:txBody>
          <a:bodyPr/>
          <a:lstStyle/>
          <a:p>
            <a:endParaRPr lang="ar-IQ"/>
          </a:p>
        </p:txBody>
      </p:sp>
      <p:sp>
        <p:nvSpPr>
          <p:cNvPr id="112669" name="Line 29"/>
          <p:cNvSpPr>
            <a:spLocks noChangeShapeType="1"/>
          </p:cNvSpPr>
          <p:nvPr/>
        </p:nvSpPr>
        <p:spPr bwMode="auto">
          <a:xfrm flipV="1">
            <a:off x="2555875" y="3429000"/>
            <a:ext cx="647700" cy="936625"/>
          </a:xfrm>
          <a:prstGeom prst="line">
            <a:avLst/>
          </a:prstGeom>
          <a:noFill/>
          <a:ln w="9525">
            <a:solidFill>
              <a:schemeClr val="tx1"/>
            </a:solidFill>
            <a:round/>
            <a:headEnd/>
            <a:tailEnd type="triangle" w="med" len="med"/>
          </a:ln>
          <a:effectLst/>
        </p:spPr>
        <p:txBody>
          <a:bodyPr/>
          <a:lstStyle/>
          <a:p>
            <a:endParaRPr lang="ar-IQ"/>
          </a:p>
        </p:txBody>
      </p:sp>
      <p:sp>
        <p:nvSpPr>
          <p:cNvPr id="112670" name="Line 30"/>
          <p:cNvSpPr>
            <a:spLocks noChangeShapeType="1"/>
          </p:cNvSpPr>
          <p:nvPr/>
        </p:nvSpPr>
        <p:spPr bwMode="auto">
          <a:xfrm flipV="1">
            <a:off x="2555875" y="3284538"/>
            <a:ext cx="647700" cy="215900"/>
          </a:xfrm>
          <a:prstGeom prst="line">
            <a:avLst/>
          </a:prstGeom>
          <a:noFill/>
          <a:ln w="9525">
            <a:solidFill>
              <a:schemeClr val="tx1"/>
            </a:solidFill>
            <a:round/>
            <a:headEnd/>
            <a:tailEnd type="triangle" w="med" len="med"/>
          </a:ln>
          <a:effectLst/>
        </p:spPr>
        <p:txBody>
          <a:bodyPr/>
          <a:lstStyle/>
          <a:p>
            <a:endParaRPr lang="ar-IQ"/>
          </a:p>
        </p:txBody>
      </p:sp>
      <p:sp>
        <p:nvSpPr>
          <p:cNvPr id="112671" name="Line 31"/>
          <p:cNvSpPr>
            <a:spLocks noChangeShapeType="1"/>
          </p:cNvSpPr>
          <p:nvPr/>
        </p:nvSpPr>
        <p:spPr bwMode="auto">
          <a:xfrm>
            <a:off x="2843213" y="2924175"/>
            <a:ext cx="360362" cy="288925"/>
          </a:xfrm>
          <a:prstGeom prst="line">
            <a:avLst/>
          </a:prstGeom>
          <a:noFill/>
          <a:ln w="9525">
            <a:solidFill>
              <a:schemeClr val="tx1"/>
            </a:solidFill>
            <a:round/>
            <a:headEnd/>
            <a:tailEnd type="triangle" w="med" len="med"/>
          </a:ln>
          <a:effectLst/>
        </p:spPr>
        <p:txBody>
          <a:bodyPr/>
          <a:lstStyle/>
          <a:p>
            <a:endParaRPr lang="ar-IQ"/>
          </a:p>
        </p:txBody>
      </p:sp>
      <p:sp>
        <p:nvSpPr>
          <p:cNvPr id="112672" name="Line 32"/>
          <p:cNvSpPr>
            <a:spLocks noChangeShapeType="1"/>
          </p:cNvSpPr>
          <p:nvPr/>
        </p:nvSpPr>
        <p:spPr bwMode="auto">
          <a:xfrm>
            <a:off x="2700338" y="1844675"/>
            <a:ext cx="503237" cy="1152525"/>
          </a:xfrm>
          <a:prstGeom prst="line">
            <a:avLst/>
          </a:prstGeom>
          <a:noFill/>
          <a:ln w="9525">
            <a:solidFill>
              <a:schemeClr val="tx1"/>
            </a:solidFill>
            <a:round/>
            <a:headEnd/>
            <a:tailEnd type="triangle" w="med" len="med"/>
          </a:ln>
          <a:effectLst/>
        </p:spPr>
        <p:txBody>
          <a:bodyPr/>
          <a:lstStyle/>
          <a:p>
            <a:endParaRPr lang="ar-IQ"/>
          </a:p>
        </p:txBody>
      </p:sp>
      <p:sp>
        <p:nvSpPr>
          <p:cNvPr id="112673" name="Line 33"/>
          <p:cNvSpPr>
            <a:spLocks noChangeShapeType="1"/>
          </p:cNvSpPr>
          <p:nvPr/>
        </p:nvSpPr>
        <p:spPr bwMode="auto">
          <a:xfrm>
            <a:off x="3059113" y="1196975"/>
            <a:ext cx="144462" cy="1584325"/>
          </a:xfrm>
          <a:prstGeom prst="line">
            <a:avLst/>
          </a:prstGeom>
          <a:noFill/>
          <a:ln w="9525">
            <a:solidFill>
              <a:schemeClr val="tx1"/>
            </a:solidFill>
            <a:round/>
            <a:headEnd/>
            <a:tailEnd type="triangle" w="med" len="med"/>
          </a:ln>
          <a:effectLst/>
        </p:spPr>
        <p:txBody>
          <a:bodyPr/>
          <a:lstStyle/>
          <a:p>
            <a:endParaRPr lang="ar-IQ"/>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en-US" dirty="0" smtClean="0"/>
              <a:t>18</a:t>
            </a:r>
            <a:endParaRPr lang="ar-IQ" dirty="0"/>
          </a:p>
        </p:txBody>
      </p:sp>
      <p:sp>
        <p:nvSpPr>
          <p:cNvPr id="3" name="عنصر نائب للمحتوى 2"/>
          <p:cNvSpPr>
            <a:spLocks noGrp="1"/>
          </p:cNvSpPr>
          <p:nvPr>
            <p:ph idx="1"/>
          </p:nvPr>
        </p:nvSpPr>
        <p:spPr>
          <a:xfrm>
            <a:off x="457200" y="548680"/>
            <a:ext cx="8229600" cy="5577483"/>
          </a:xfrm>
        </p:spPr>
        <p:txBody>
          <a:bodyPr/>
          <a:lstStyle/>
          <a:p>
            <a:pPr algn="l"/>
            <a:endParaRPr lang="en-US" b="1" dirty="0" smtClean="0"/>
          </a:p>
          <a:p>
            <a:pPr algn="l"/>
            <a:r>
              <a:rPr lang="en-US" b="1" dirty="0" smtClean="0"/>
              <a:t>Author Information</a:t>
            </a:r>
          </a:p>
          <a:p>
            <a:pPr algn="l"/>
            <a:r>
              <a:rPr lang="en-US" dirty="0" smtClean="0"/>
              <a:t>James </a:t>
            </a:r>
            <a:r>
              <a:rPr lang="en-US" dirty="0" err="1" smtClean="0"/>
              <a:t>Fieser</a:t>
            </a:r>
            <a:r>
              <a:rPr lang="en-US" dirty="0" smtClean="0"/>
              <a:t/>
            </a:r>
            <a:br>
              <a:rPr lang="en-US" dirty="0" smtClean="0"/>
            </a:br>
            <a:r>
              <a:rPr lang="en-US" dirty="0" smtClean="0"/>
              <a:t>Email: </a:t>
            </a:r>
            <a:r>
              <a:rPr lang="en-US" dirty="0" smtClean="0">
                <a:hlinkClick r:id="rId2"/>
              </a:rPr>
              <a:t>jfieser@utm.edu</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2</a:t>
            </a:r>
            <a:endParaRPr lang="ar-IQ" dirty="0"/>
          </a:p>
        </p:txBody>
      </p:sp>
      <p:sp>
        <p:nvSpPr>
          <p:cNvPr id="3" name="عنصر نائب للمحتوى 2"/>
          <p:cNvSpPr>
            <a:spLocks noGrp="1"/>
          </p:cNvSpPr>
          <p:nvPr>
            <p:ph idx="1"/>
          </p:nvPr>
        </p:nvSpPr>
        <p:spPr>
          <a:xfrm>
            <a:off x="457200" y="548680"/>
            <a:ext cx="8229600" cy="5577483"/>
          </a:xfrm>
        </p:spPr>
        <p:txBody>
          <a:bodyPr>
            <a:normAutofit/>
          </a:bodyPr>
          <a:lstStyle/>
          <a:p>
            <a:r>
              <a:rPr lang="ar-IQ" dirty="0" smtClean="0"/>
              <a:t> </a:t>
            </a:r>
            <a:r>
              <a:rPr lang="ar-SA" b="1" dirty="0" smtClean="0"/>
              <a:t>مفهوم أخلاقيات المهنة</a:t>
            </a:r>
            <a:endParaRPr lang="ar-IQ" b="1" dirty="0" smtClean="0"/>
          </a:p>
          <a:p>
            <a:r>
              <a:rPr lang="ar-IQ" b="1" smtClean="0"/>
              <a:t>تعاريف </a:t>
            </a:r>
            <a:r>
              <a:rPr lang="ar-SA" dirty="0" smtClean="0"/>
              <a:t/>
            </a:r>
            <a:br>
              <a:rPr lang="ar-SA" dirty="0" smtClean="0"/>
            </a:br>
            <a:r>
              <a:rPr lang="ar-SA" dirty="0" smtClean="0"/>
              <a:t/>
            </a:r>
            <a:br>
              <a:rPr lang="ar-SA" dirty="0" smtClean="0"/>
            </a:br>
            <a:r>
              <a:rPr lang="ar-IQ" sz="3900" b="1" dirty="0" smtClean="0"/>
              <a:t>ألمهنة </a:t>
            </a:r>
            <a:r>
              <a:rPr lang="ar-SA" sz="3900" b="1" dirty="0" err="1" smtClean="0"/>
              <a:t>:</a:t>
            </a:r>
            <a:r>
              <a:rPr lang="ar-SA" b="1" dirty="0" smtClean="0"/>
              <a:t/>
            </a:r>
            <a:br>
              <a:rPr lang="ar-SA" b="1" dirty="0" smtClean="0"/>
            </a:br>
            <a:r>
              <a:rPr lang="ar-SA" b="1" dirty="0" err="1" smtClean="0"/>
              <a:t>•لغة </a:t>
            </a:r>
            <a:r>
              <a:rPr lang="ar-SA" b="1" dirty="0" smtClean="0"/>
              <a:t>:</a:t>
            </a:r>
            <a:r>
              <a:rPr lang="ar-SA" dirty="0" smtClean="0"/>
              <a:t> الحذق بالخدمة والعمل </a:t>
            </a:r>
            <a:r>
              <a:rPr lang="ar-SA" dirty="0" err="1" smtClean="0"/>
              <a:t>ونحوه .</a:t>
            </a:r>
            <a:r>
              <a:rPr lang="ar-SA" dirty="0" smtClean="0"/>
              <a:t>[لسان </a:t>
            </a:r>
            <a:r>
              <a:rPr lang="ar-SA" dirty="0" err="1" smtClean="0"/>
              <a:t>العرب </a:t>
            </a:r>
            <a:r>
              <a:rPr lang="ar-SA" dirty="0" smtClean="0"/>
              <a:t>(13/424</a:t>
            </a:r>
            <a:r>
              <a:rPr lang="ar-SA" dirty="0" err="1" smtClean="0"/>
              <a:t>)]</a:t>
            </a:r>
            <a:r>
              <a:rPr lang="ar-SA" dirty="0" smtClean="0"/>
              <a:t/>
            </a:r>
            <a:br>
              <a:rPr lang="ar-SA" dirty="0" smtClean="0"/>
            </a:br>
            <a:r>
              <a:rPr lang="ar-SA" b="1" dirty="0" err="1" smtClean="0"/>
              <a:t>•الواجب </a:t>
            </a:r>
            <a:r>
              <a:rPr lang="ar-SA" b="1" dirty="0" smtClean="0"/>
              <a:t>:</a:t>
            </a:r>
            <a:r>
              <a:rPr lang="ar-SA" dirty="0" smtClean="0"/>
              <a:t> كل موقف يبذل فيه مجهود بشري لتحقيق مهمة </a:t>
            </a:r>
            <a:r>
              <a:rPr lang="ar-SA" dirty="0" err="1" smtClean="0"/>
              <a:t>معينة .</a:t>
            </a:r>
            <a:r>
              <a:rPr lang="ar-SA" dirty="0" smtClean="0"/>
              <a:t/>
            </a:r>
            <a:br>
              <a:rPr lang="ar-SA" dirty="0" smtClean="0"/>
            </a:br>
            <a:r>
              <a:rPr lang="ar-SA" b="1" dirty="0" err="1" smtClean="0"/>
              <a:t>•الوظيفة </a:t>
            </a:r>
            <a:r>
              <a:rPr lang="ar-SA" b="1" dirty="0" smtClean="0"/>
              <a:t>:</a:t>
            </a:r>
            <a:r>
              <a:rPr lang="ar-SA" dirty="0" smtClean="0"/>
              <a:t> مجموعة من الواجبات والمسؤوليات التي تطلب تخصيص فرد للقيام </a:t>
            </a:r>
            <a:r>
              <a:rPr lang="ar-SA" dirty="0" err="1" smtClean="0"/>
              <a:t>بها</a:t>
            </a:r>
            <a:r>
              <a:rPr lang="ar-SA" dirty="0" smtClean="0"/>
              <a:t> </a:t>
            </a:r>
            <a:r>
              <a:rPr lang="ar-SA" dirty="0" err="1" smtClean="0"/>
              <a:t>.</a:t>
            </a:r>
            <a:r>
              <a:rPr lang="ar-SA" dirty="0" smtClean="0"/>
              <a:t/>
            </a:r>
            <a:br>
              <a:rPr lang="ar-SA" dirty="0" smtClean="0"/>
            </a:br>
            <a:r>
              <a:rPr lang="ar-SA" b="1" dirty="0" err="1" smtClean="0"/>
              <a:t>•العمل </a:t>
            </a:r>
            <a:r>
              <a:rPr lang="ar-SA" b="1" dirty="0" smtClean="0"/>
              <a:t>:</a:t>
            </a:r>
            <a:r>
              <a:rPr lang="ar-SA" dirty="0" smtClean="0"/>
              <a:t> مجموعة من الوظائف المتشابهة الواجبات والتي يمكن أن يقوم </a:t>
            </a:r>
            <a:r>
              <a:rPr lang="ar-SA" dirty="0" err="1" smtClean="0"/>
              <a:t>بها</a:t>
            </a:r>
            <a:r>
              <a:rPr lang="ar-SA" dirty="0" smtClean="0"/>
              <a:t> فرد واحد عند </a:t>
            </a:r>
            <a:r>
              <a:rPr lang="ar-SA" dirty="0" err="1" smtClean="0"/>
              <a:t>اللزوم .</a:t>
            </a:r>
            <a:r>
              <a:rPr lang="ar-SA" dirty="0" smtClean="0"/>
              <a:t/>
            </a:r>
            <a:br>
              <a:rPr lang="ar-SA" dirty="0" smtClean="0"/>
            </a:br>
            <a:r>
              <a:rPr lang="ar-SA" b="1" dirty="0" err="1" smtClean="0"/>
              <a:t>•المهنة </a:t>
            </a:r>
            <a:r>
              <a:rPr lang="ar-SA" b="1" dirty="0" smtClean="0"/>
              <a:t>:</a:t>
            </a:r>
            <a:r>
              <a:rPr lang="ar-SA" dirty="0" smtClean="0"/>
              <a:t> مجموعة من الأعمال المتشابهة التي تنتمي إلى وحدة نوعية بحيث يمكن للفرد إذا مارس أحدها أن يمارس الآخر بعد تدريب </a:t>
            </a:r>
            <a:r>
              <a:rPr lang="ar-SA" dirty="0" err="1" smtClean="0"/>
              <a:t>طفيف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smtClean="0"/>
              <a:t>3</a:t>
            </a:r>
            <a:endParaRPr lang="ar-IQ" dirty="0"/>
          </a:p>
        </p:txBody>
      </p:sp>
      <p:sp>
        <p:nvSpPr>
          <p:cNvPr id="3" name="عنصر نائب للمحتوى 2"/>
          <p:cNvSpPr>
            <a:spLocks noGrp="1"/>
          </p:cNvSpPr>
          <p:nvPr>
            <p:ph idx="1"/>
          </p:nvPr>
        </p:nvSpPr>
        <p:spPr>
          <a:xfrm>
            <a:off x="457200" y="476672"/>
            <a:ext cx="8229600" cy="5649491"/>
          </a:xfrm>
        </p:spPr>
        <p:txBody>
          <a:bodyPr/>
          <a:lstStyle/>
          <a:p>
            <a:r>
              <a:rPr lang="ar-SA" b="1" u="sng" dirty="0" smtClean="0"/>
              <a:t>الأسس المنهجية للأخلاق المهنية</a:t>
            </a:r>
            <a:endParaRPr lang="ar-IQ" b="1" u="sng" dirty="0" smtClean="0"/>
          </a:p>
          <a:p>
            <a:r>
              <a:rPr lang="ar-SA" b="1" dirty="0" smtClean="0">
                <a:solidFill>
                  <a:srgbClr val="FF0000"/>
                </a:solidFill>
              </a:rPr>
              <a:t> -المكانة العظيمة للأخلاق في </a:t>
            </a:r>
            <a:r>
              <a:rPr lang="ar-SA" b="1" dirty="0" err="1" smtClean="0">
                <a:solidFill>
                  <a:srgbClr val="FF0000"/>
                </a:solidFill>
              </a:rPr>
              <a:t>الإسلام </a:t>
            </a:r>
            <a:r>
              <a:rPr lang="ar-SA" b="1" dirty="0" smtClean="0">
                <a:solidFill>
                  <a:srgbClr val="FF0000"/>
                </a:solidFill>
              </a:rPr>
              <a:t>،والعلاقة الوطيدة بينها وبين المعتقدات والعبادات </a:t>
            </a:r>
            <a:r>
              <a:rPr lang="ar-SA" b="1" dirty="0" err="1" smtClean="0">
                <a:solidFill>
                  <a:srgbClr val="FF0000"/>
                </a:solidFill>
              </a:rPr>
              <a:t>والمعاملات .</a:t>
            </a:r>
            <a:r>
              <a:rPr lang="ar-SA" dirty="0" smtClean="0"/>
              <a:t/>
            </a:r>
            <a:br>
              <a:rPr lang="ar-SA" dirty="0" smtClean="0"/>
            </a:br>
            <a:r>
              <a:rPr lang="ar-SA" sz="3600" b="1" dirty="0" smtClean="0">
                <a:solidFill>
                  <a:srgbClr val="00B050"/>
                </a:solidFill>
              </a:rPr>
              <a:t>الأخلاق </a:t>
            </a:r>
            <a:r>
              <a:rPr lang="ar-SA" sz="3600" b="1" dirty="0" err="1" smtClean="0">
                <a:solidFill>
                  <a:srgbClr val="00B050"/>
                </a:solidFill>
              </a:rPr>
              <a:t>والإيمان :</a:t>
            </a:r>
            <a:r>
              <a:rPr lang="ar-SA" b="1" dirty="0" smtClean="0"/>
              <a:t/>
            </a:r>
            <a:br>
              <a:rPr lang="ar-SA" b="1" dirty="0" smtClean="0"/>
            </a:br>
            <a:r>
              <a:rPr lang="ar-SA" i="1" dirty="0" smtClean="0"/>
              <a:t>•* قال تعالى"وانك لعلى خلق </a:t>
            </a:r>
            <a:r>
              <a:rPr lang="ar-SA" i="1" dirty="0" err="1" smtClean="0"/>
              <a:t>عظيم "</a:t>
            </a:r>
            <a:r>
              <a:rPr lang="ar-SA" i="1" dirty="0" smtClean="0"/>
              <a:t/>
            </a:r>
            <a:br>
              <a:rPr lang="ar-SA" i="1" dirty="0" smtClean="0"/>
            </a:br>
            <a:r>
              <a:rPr lang="ar-SA" i="1" dirty="0" smtClean="0"/>
              <a:t>•*قال تعالى"إن الذين هم من خشية ربهم </a:t>
            </a:r>
            <a:r>
              <a:rPr lang="ar-SA" i="1" dirty="0" err="1" smtClean="0"/>
              <a:t>مشفقون </a:t>
            </a:r>
            <a:r>
              <a:rPr lang="ar-SA" i="1" dirty="0" smtClean="0"/>
              <a:t>، والذين هم بآيات ربهم </a:t>
            </a:r>
            <a:r>
              <a:rPr lang="ar-SA" i="1" dirty="0" err="1" smtClean="0"/>
              <a:t>يؤمنون </a:t>
            </a:r>
            <a:r>
              <a:rPr lang="ar-SA" i="1" dirty="0" smtClean="0"/>
              <a:t>، والذين هم بربهم لا </a:t>
            </a:r>
            <a:r>
              <a:rPr lang="ar-SA" i="1" dirty="0" err="1" smtClean="0"/>
              <a:t>يشركون </a:t>
            </a:r>
            <a:r>
              <a:rPr lang="ar-SA" i="1" dirty="0" smtClean="0"/>
              <a:t>، والذين يؤتون ما آتوا وقلوبهم وجلة أنهما إلى ربهم راجعون أولئك يسارعون في الخيرات وهم لها </a:t>
            </a:r>
            <a:r>
              <a:rPr lang="ar-SA" i="1" dirty="0" err="1" smtClean="0"/>
              <a:t>سابقون "</a:t>
            </a:r>
            <a:r>
              <a:rPr lang="ar-SA" i="1" dirty="0" smtClean="0"/>
              <a:t/>
            </a:r>
            <a:br>
              <a:rPr lang="ar-SA" i="1" dirty="0" smtClean="0"/>
            </a:br>
            <a:r>
              <a:rPr lang="ar-SA" i="1" dirty="0" smtClean="0"/>
              <a:t>•*قال تعالى" إني أخاف إن عصيت ربي عذاب يوم عظيم</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4</a:t>
            </a:r>
            <a:endParaRPr lang="ar-IQ" dirty="0"/>
          </a:p>
        </p:txBody>
      </p:sp>
      <p:sp>
        <p:nvSpPr>
          <p:cNvPr id="3" name="عنصر نائب للمحتوى 2"/>
          <p:cNvSpPr>
            <a:spLocks noGrp="1"/>
          </p:cNvSpPr>
          <p:nvPr>
            <p:ph idx="1"/>
          </p:nvPr>
        </p:nvSpPr>
        <p:spPr>
          <a:xfrm>
            <a:off x="457200" y="548680"/>
            <a:ext cx="8229600" cy="5577483"/>
          </a:xfrm>
        </p:spPr>
        <p:txBody>
          <a:bodyPr/>
          <a:lstStyle/>
          <a:p>
            <a:r>
              <a:rPr lang="ar-SA" b="1" dirty="0" smtClean="0"/>
              <a:t>المزايا:</a:t>
            </a:r>
            <a:r>
              <a:rPr lang="ar-IQ" b="1" dirty="0" smtClean="0"/>
              <a:t> </a:t>
            </a:r>
            <a:r>
              <a:rPr lang="ar-SA" b="1" dirty="0" smtClean="0"/>
              <a:t/>
            </a:r>
            <a:br>
              <a:rPr lang="ar-SA" b="1" dirty="0" smtClean="0"/>
            </a:br>
            <a:r>
              <a:rPr lang="ar-SA" dirty="0" smtClean="0"/>
              <a:t>•1-قدسية الفضائل </a:t>
            </a:r>
            <a:r>
              <a:rPr lang="ar-SA" dirty="0" err="1" smtClean="0"/>
              <a:t>الأخلاقية .</a:t>
            </a:r>
            <a:r>
              <a:rPr lang="ar-SA" dirty="0" smtClean="0"/>
              <a:t/>
            </a:r>
            <a:br>
              <a:rPr lang="ar-SA" dirty="0" smtClean="0"/>
            </a:br>
            <a:r>
              <a:rPr lang="ar-SA" dirty="0" smtClean="0"/>
              <a:t>•2-استقرار وثبات </a:t>
            </a:r>
            <a:r>
              <a:rPr lang="ar-SA" dirty="0" err="1" smtClean="0"/>
              <a:t>الأخلاق .</a:t>
            </a:r>
            <a:r>
              <a:rPr lang="ar-SA" dirty="0" smtClean="0"/>
              <a:t/>
            </a:r>
            <a:br>
              <a:rPr lang="ar-SA" dirty="0" smtClean="0"/>
            </a:br>
            <a:r>
              <a:rPr lang="ar-SA" dirty="0" smtClean="0"/>
              <a:t>•3-الترابط بين السلوك الأخلاقي والسعادة </a:t>
            </a:r>
            <a:r>
              <a:rPr lang="ar-SA" dirty="0" err="1" smtClean="0"/>
              <a:t>النفسية .</a:t>
            </a:r>
            <a:r>
              <a:rPr lang="ar-SA" dirty="0" smtClean="0"/>
              <a:t/>
            </a:r>
            <a:br>
              <a:rPr lang="ar-SA" dirty="0" smtClean="0"/>
            </a:br>
            <a:r>
              <a:rPr lang="ar-SA" dirty="0" smtClean="0"/>
              <a:t>•4-التجرد في الممارسة الخلقية تعلقاً بالمثوبة </a:t>
            </a:r>
            <a:r>
              <a:rPr lang="ar-SA" dirty="0" err="1" smtClean="0"/>
              <a:t>الأخروية .</a:t>
            </a:r>
            <a:endParaRPr lang="ar-IQ" dirty="0" smtClean="0"/>
          </a:p>
          <a:p>
            <a:pPr>
              <a:buNone/>
            </a:pPr>
            <a:r>
              <a:rPr lang="ar-IQ" dirty="0" smtClean="0"/>
              <a:t> </a:t>
            </a:r>
            <a:r>
              <a:rPr lang="ar-SA" dirty="0" err="1" smtClean="0"/>
              <a:t>•</a:t>
            </a:r>
            <a:r>
              <a:rPr lang="ar-IQ" dirty="0" smtClean="0"/>
              <a:t>5</a:t>
            </a:r>
            <a:r>
              <a:rPr lang="ar-SA" dirty="0" smtClean="0"/>
              <a:t>-حضور وتأثير العنصر العاطفي في البناء </a:t>
            </a:r>
            <a:r>
              <a:rPr lang="ar-SA" dirty="0" err="1" smtClean="0"/>
              <a:t>الأخلاقي .</a:t>
            </a:r>
            <a:r>
              <a:rPr lang="ar-SA" dirty="0" smtClean="0"/>
              <a:t/>
            </a:r>
            <a:br>
              <a:rPr lang="ar-SA" dirty="0" smtClean="0"/>
            </a:br>
            <a:r>
              <a:rPr lang="ar-SA" dirty="0" err="1" smtClean="0"/>
              <a:t>•</a:t>
            </a:r>
            <a:r>
              <a:rPr lang="ar-IQ" dirty="0" smtClean="0"/>
              <a:t>6</a:t>
            </a:r>
            <a:r>
              <a:rPr lang="ar-SA" dirty="0" smtClean="0"/>
              <a:t>-تجديد وتأكيد وإحياء المعاني الأخلاقية بصفة </a:t>
            </a:r>
            <a:r>
              <a:rPr lang="ar-SA" dirty="0" err="1" smtClean="0"/>
              <a:t>منتظمة .</a:t>
            </a:r>
            <a:r>
              <a:rPr lang="ar-SA" dirty="0" smtClean="0"/>
              <a:t/>
            </a:r>
            <a:br>
              <a:rPr lang="ar-SA" dirty="0" smtClean="0"/>
            </a:br>
            <a:r>
              <a:rPr lang="ar-SA" dirty="0" err="1" smtClean="0"/>
              <a:t>•</a:t>
            </a:r>
            <a:r>
              <a:rPr lang="ar-IQ" dirty="0" smtClean="0"/>
              <a:t>7</a:t>
            </a:r>
            <a:r>
              <a:rPr lang="ar-SA" dirty="0" smtClean="0"/>
              <a:t>- تعميق معنى الالتزام </a:t>
            </a:r>
            <a:r>
              <a:rPr lang="ar-SA" dirty="0" err="1" smtClean="0"/>
              <a:t>الخلقي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5</a:t>
            </a:r>
            <a:endParaRPr lang="ar-IQ" dirty="0"/>
          </a:p>
        </p:txBody>
      </p:sp>
      <p:sp>
        <p:nvSpPr>
          <p:cNvPr id="3" name="عنصر نائب للمحتوى 2"/>
          <p:cNvSpPr>
            <a:spLocks noGrp="1"/>
          </p:cNvSpPr>
          <p:nvPr>
            <p:ph idx="1"/>
          </p:nvPr>
        </p:nvSpPr>
        <p:spPr>
          <a:xfrm>
            <a:off x="457200" y="548680"/>
            <a:ext cx="8229600" cy="5577483"/>
          </a:xfrm>
        </p:spPr>
        <p:txBody>
          <a:bodyPr/>
          <a:lstStyle/>
          <a:p>
            <a:r>
              <a:rPr lang="ar-SA" dirty="0" err="1" smtClean="0"/>
              <a:t>•</a:t>
            </a:r>
            <a:r>
              <a:rPr lang="ar-IQ" dirty="0" smtClean="0"/>
              <a:t>8</a:t>
            </a:r>
            <a:r>
              <a:rPr lang="ar-SA" dirty="0" smtClean="0"/>
              <a:t>-حضور وتعظيم الهدف الأخلاقي وأهميته في العلاقات المختلفة ذات الأهداف </a:t>
            </a:r>
            <a:r>
              <a:rPr lang="ar-SA" dirty="0" err="1" smtClean="0"/>
              <a:t>المتنوعة .</a:t>
            </a:r>
            <a:r>
              <a:rPr lang="ar-SA" dirty="0" smtClean="0"/>
              <a:t/>
            </a:r>
            <a:br>
              <a:rPr lang="ar-SA" dirty="0" smtClean="0"/>
            </a:br>
            <a:r>
              <a:rPr lang="ar-SA" dirty="0" err="1" smtClean="0"/>
              <a:t>•</a:t>
            </a:r>
            <a:r>
              <a:rPr lang="ar-IQ" dirty="0" smtClean="0"/>
              <a:t>9</a:t>
            </a:r>
            <a:r>
              <a:rPr lang="ar-SA" dirty="0" smtClean="0"/>
              <a:t>-إيجابية وانسيابية العلاقات بفضل وجود العنصر </a:t>
            </a:r>
            <a:r>
              <a:rPr lang="ar-SA" dirty="0" err="1" smtClean="0"/>
              <a:t>الأخلاقي .</a:t>
            </a:r>
            <a:r>
              <a:rPr lang="ar-SA" dirty="0" smtClean="0"/>
              <a:t/>
            </a:r>
            <a:br>
              <a:rPr lang="ar-SA" dirty="0" smtClean="0"/>
            </a:br>
            <a:r>
              <a:rPr lang="ar-SA" dirty="0" err="1" smtClean="0"/>
              <a:t>•</a:t>
            </a:r>
            <a:r>
              <a:rPr lang="ar-IQ" dirty="0" smtClean="0"/>
              <a:t>10</a:t>
            </a:r>
            <a:r>
              <a:rPr lang="ar-SA" dirty="0" smtClean="0"/>
              <a:t>-رفع كفاءة الأداء وتحقيق معدلات أعلى للنجاح في ظل الرضا النفسي المتعلق </a:t>
            </a:r>
            <a:r>
              <a:rPr lang="ar-SA" dirty="0" err="1" smtClean="0"/>
              <a:t>بالأخلاق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6</a:t>
            </a:r>
            <a:endParaRPr lang="ar-IQ" dirty="0"/>
          </a:p>
        </p:txBody>
      </p:sp>
      <p:sp>
        <p:nvSpPr>
          <p:cNvPr id="3" name="عنصر نائب للمحتوى 2"/>
          <p:cNvSpPr>
            <a:spLocks noGrp="1"/>
          </p:cNvSpPr>
          <p:nvPr>
            <p:ph idx="1"/>
          </p:nvPr>
        </p:nvSpPr>
        <p:spPr>
          <a:xfrm>
            <a:off x="457200" y="548680"/>
            <a:ext cx="8229600" cy="5577483"/>
          </a:xfrm>
        </p:spPr>
        <p:txBody>
          <a:bodyPr/>
          <a:lstStyle/>
          <a:p>
            <a:r>
              <a:rPr lang="ar-SA" b="1" dirty="0" smtClean="0">
                <a:solidFill>
                  <a:srgbClr val="00B050"/>
                </a:solidFill>
              </a:rPr>
              <a:t>الأخلاق بين المسؤولية </a:t>
            </a:r>
            <a:r>
              <a:rPr lang="ar-SA" b="1" dirty="0" err="1" smtClean="0">
                <a:solidFill>
                  <a:srgbClr val="00B050"/>
                </a:solidFill>
              </a:rPr>
              <a:t>والجزاء :-</a:t>
            </a:r>
            <a:r>
              <a:rPr lang="ar-SA" b="1" dirty="0" smtClean="0"/>
              <a:t/>
            </a:r>
            <a:br>
              <a:rPr lang="ar-SA" b="1" dirty="0" smtClean="0"/>
            </a:br>
            <a:r>
              <a:rPr lang="ar-SA" b="1" dirty="0" smtClean="0"/>
              <a:t>*أوامر ربانية وتكاليف </a:t>
            </a:r>
            <a:r>
              <a:rPr lang="ar-SA" b="1" dirty="0" err="1" smtClean="0"/>
              <a:t>شرعية :</a:t>
            </a:r>
            <a:r>
              <a:rPr lang="ar-SA" b="1" dirty="0" smtClean="0"/>
              <a:t/>
            </a:r>
            <a:br>
              <a:rPr lang="ar-SA" b="1" dirty="0" smtClean="0"/>
            </a:br>
            <a:r>
              <a:rPr lang="ar-SA" i="1" dirty="0" smtClean="0"/>
              <a:t>· قال </a:t>
            </a:r>
            <a:r>
              <a:rPr lang="ar-SA" i="1" dirty="0" err="1" smtClean="0"/>
              <a:t>تعالى </a:t>
            </a:r>
            <a:r>
              <a:rPr lang="ar-SA" i="1" dirty="0" smtClean="0"/>
              <a:t>" يا أيها الذيـن آمنوا اتقوا الله وكونوا مع </a:t>
            </a:r>
            <a:r>
              <a:rPr lang="ar-SA" i="1" dirty="0" err="1" smtClean="0"/>
              <a:t>الصادقين ”</a:t>
            </a:r>
            <a:endParaRPr lang="ar-IQ" i="1" dirty="0" smtClean="0"/>
          </a:p>
          <a:p>
            <a:r>
              <a:rPr lang="ar-SA" i="1" dirty="0" smtClean="0"/>
              <a:t/>
            </a:r>
            <a:br>
              <a:rPr lang="ar-SA" i="1" dirty="0" smtClean="0"/>
            </a:br>
            <a:r>
              <a:rPr lang="ar-SA" i="1" dirty="0" smtClean="0"/>
              <a:t>· قال تعالى" واصبر و ما صبرك إلا </a:t>
            </a:r>
            <a:r>
              <a:rPr lang="ar-SA" i="1" dirty="0" err="1" smtClean="0"/>
              <a:t>بالله ”</a:t>
            </a:r>
            <a:endParaRPr lang="ar-IQ" i="1" dirty="0" smtClean="0"/>
          </a:p>
          <a:p>
            <a:r>
              <a:rPr lang="ar-SA" dirty="0" smtClean="0"/>
              <a:t/>
            </a:r>
            <a:br>
              <a:rPr lang="ar-SA" dirty="0" smtClean="0"/>
            </a:br>
            <a:r>
              <a:rPr lang="ar-SA" b="1" dirty="0" smtClean="0">
                <a:solidFill>
                  <a:srgbClr val="FF0000"/>
                </a:solidFill>
              </a:rPr>
              <a:t>· قال عليه الصلاة والسلام</a:t>
            </a:r>
            <a:r>
              <a:rPr lang="ar-IQ" b="1" dirty="0" smtClean="0">
                <a:solidFill>
                  <a:srgbClr val="FF0000"/>
                </a:solidFill>
              </a:rPr>
              <a:t> </a:t>
            </a:r>
            <a:r>
              <a:rPr lang="ar-SA" b="1" dirty="0" err="1" smtClean="0">
                <a:solidFill>
                  <a:srgbClr val="002060"/>
                </a:solidFill>
              </a:rPr>
              <a:t>(</a:t>
            </a:r>
            <a:r>
              <a:rPr lang="ar-IQ" b="1" dirty="0" smtClean="0">
                <a:solidFill>
                  <a:srgbClr val="002060"/>
                </a:solidFill>
              </a:rPr>
              <a:t> </a:t>
            </a:r>
            <a:r>
              <a:rPr lang="ar-SA" b="1" dirty="0" smtClean="0">
                <a:solidFill>
                  <a:srgbClr val="002060"/>
                </a:solidFill>
              </a:rPr>
              <a:t>عليكم بالصدق فإن الصدق يهدي إلى </a:t>
            </a:r>
            <a:r>
              <a:rPr lang="ar-SA" b="1" dirty="0" err="1" smtClean="0">
                <a:solidFill>
                  <a:srgbClr val="002060"/>
                </a:solidFill>
              </a:rPr>
              <a:t>البر..</a:t>
            </a:r>
            <a:r>
              <a:rPr lang="ar-IQ" b="1" dirty="0" smtClean="0">
                <a:solidFill>
                  <a:srgbClr val="002060"/>
                </a:solidFill>
              </a:rPr>
              <a:t> </a:t>
            </a:r>
            <a:r>
              <a:rPr lang="ar-SA" b="1" dirty="0" smtClean="0">
                <a:solidFill>
                  <a:srgbClr val="002060"/>
                </a:solidFill>
              </a:rPr>
              <a:t>وإياكم والكذب فإن الكذب يهدي </a:t>
            </a:r>
            <a:r>
              <a:rPr lang="ar-IQ" b="1" dirty="0" smtClean="0">
                <a:solidFill>
                  <a:srgbClr val="002060"/>
                </a:solidFill>
              </a:rPr>
              <a:t>ا</a:t>
            </a:r>
            <a:r>
              <a:rPr lang="ar-SA" b="1" dirty="0" smtClean="0">
                <a:solidFill>
                  <a:srgbClr val="002060"/>
                </a:solidFill>
              </a:rPr>
              <a:t>لى </a:t>
            </a:r>
            <a:r>
              <a:rPr lang="ar-SA" b="1" dirty="0" err="1" smtClean="0">
                <a:solidFill>
                  <a:srgbClr val="002060"/>
                </a:solidFill>
              </a:rPr>
              <a:t>الفجور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7</a:t>
            </a:r>
            <a:endParaRPr lang="ar-IQ" dirty="0"/>
          </a:p>
        </p:txBody>
      </p:sp>
      <p:sp>
        <p:nvSpPr>
          <p:cNvPr id="3" name="عنصر نائب للمحتوى 2"/>
          <p:cNvSpPr>
            <a:spLocks noGrp="1"/>
          </p:cNvSpPr>
          <p:nvPr>
            <p:ph idx="1"/>
          </p:nvPr>
        </p:nvSpPr>
        <p:spPr>
          <a:xfrm>
            <a:off x="457200" y="476672"/>
            <a:ext cx="8229600" cy="5649491"/>
          </a:xfrm>
        </p:spPr>
        <p:txBody>
          <a:bodyPr/>
          <a:lstStyle/>
          <a:p>
            <a:pPr>
              <a:buNone/>
            </a:pPr>
            <a:r>
              <a:rPr lang="ar-SA" dirty="0" smtClean="0"/>
              <a:t/>
            </a:r>
            <a:br>
              <a:rPr lang="ar-SA" dirty="0" smtClean="0"/>
            </a:br>
            <a:r>
              <a:rPr lang="ar-IQ" b="1" dirty="0" smtClean="0"/>
              <a:t>  </a:t>
            </a:r>
            <a:r>
              <a:rPr lang="ar-SA" b="1" u="sng" dirty="0" smtClean="0"/>
              <a:t>النظرة الإيجابية المتوازنة للعمل في </a:t>
            </a:r>
            <a:r>
              <a:rPr lang="ar-SA" b="1" u="sng" dirty="0" err="1" smtClean="0"/>
              <a:t>الإسلام .</a:t>
            </a:r>
            <a:r>
              <a:rPr lang="ar-SA" b="1" dirty="0" smtClean="0"/>
              <a:t/>
            </a:r>
            <a:br>
              <a:rPr lang="ar-SA" b="1" dirty="0" smtClean="0"/>
            </a:br>
            <a:r>
              <a:rPr lang="en-US" b="1" dirty="0" smtClean="0"/>
              <a:t>l</a:t>
            </a:r>
            <a:r>
              <a:rPr lang="ar-SA" b="1" dirty="0" smtClean="0"/>
              <a:t>*الأمر </a:t>
            </a:r>
            <a:r>
              <a:rPr lang="ar-SA" b="1" dirty="0" err="1" smtClean="0"/>
              <a:t>بالعمل :</a:t>
            </a:r>
            <a:r>
              <a:rPr lang="ar-SA" b="1" dirty="0" smtClean="0"/>
              <a:t/>
            </a:r>
            <a:br>
              <a:rPr lang="ar-SA" b="1" dirty="0" smtClean="0"/>
            </a:br>
            <a:r>
              <a:rPr lang="ar-SA" i="1" dirty="0" smtClean="0"/>
              <a:t>•قال تعالى"هو الذي جعل لكم الأرض </a:t>
            </a:r>
            <a:r>
              <a:rPr lang="ar-SA" i="1" dirty="0" err="1" smtClean="0"/>
              <a:t>ذلولاً</a:t>
            </a:r>
            <a:r>
              <a:rPr lang="ar-SA" i="1" dirty="0" smtClean="0"/>
              <a:t> فامشوا في مناكبها وكلوا من </a:t>
            </a:r>
            <a:r>
              <a:rPr lang="ar-SA" i="1" dirty="0" err="1" smtClean="0"/>
              <a:t>رزقه ".</a:t>
            </a:r>
            <a:endParaRPr lang="ar-IQ" i="1" dirty="0" smtClean="0"/>
          </a:p>
          <a:p>
            <a:pPr>
              <a:buNone/>
            </a:pPr>
            <a:r>
              <a:rPr lang="ar-SA" b="1" dirty="0" smtClean="0"/>
              <a:t>*الحث </a:t>
            </a:r>
            <a:r>
              <a:rPr lang="ar-SA" b="1" dirty="0" err="1" smtClean="0"/>
              <a:t>والترغيب :</a:t>
            </a:r>
            <a:endParaRPr lang="ar-IQ" b="1" dirty="0" smtClean="0"/>
          </a:p>
          <a:p>
            <a:pPr>
              <a:buNone/>
            </a:pPr>
            <a:r>
              <a:rPr lang="ar-SA" b="1" dirty="0" smtClean="0"/>
              <a:t>*التوافق </a:t>
            </a:r>
            <a:r>
              <a:rPr lang="ar-SA" b="1" dirty="0" err="1" smtClean="0"/>
              <a:t>والتعبد :</a:t>
            </a:r>
            <a:r>
              <a:rPr lang="ar-SA" b="1" dirty="0" smtClean="0"/>
              <a:t/>
            </a:r>
            <a:br>
              <a:rPr lang="ar-SA" b="1" dirty="0" smtClean="0"/>
            </a:br>
            <a:r>
              <a:rPr lang="ar-IQ" b="1" dirty="0" smtClean="0"/>
              <a:t> </a:t>
            </a:r>
            <a:r>
              <a:rPr lang="ar-SA" b="1" dirty="0" smtClean="0"/>
              <a:t>التنوع والشمول </a:t>
            </a:r>
            <a:endParaRPr lang="ar-IQ" b="1" dirty="0" smtClean="0"/>
          </a:p>
          <a:p>
            <a:pPr>
              <a:buNone/>
            </a:pPr>
            <a:r>
              <a:rPr lang="ar-IQ" b="1" dirty="0" smtClean="0"/>
              <a:t> </a:t>
            </a:r>
            <a:r>
              <a:rPr lang="ar-SA" b="1" dirty="0" smtClean="0"/>
              <a:t>•*التوازن </a:t>
            </a:r>
            <a:r>
              <a:rPr lang="ar-SA" b="1" dirty="0" err="1" smtClean="0"/>
              <a:t>والاعتدال :</a:t>
            </a:r>
            <a:endParaRPr lang="ar-IQ" b="1" dirty="0" smtClean="0"/>
          </a:p>
          <a:p>
            <a:pPr>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8</a:t>
            </a:r>
            <a:endParaRPr lang="ar-IQ" dirty="0"/>
          </a:p>
        </p:txBody>
      </p:sp>
      <p:sp>
        <p:nvSpPr>
          <p:cNvPr id="3" name="عنصر نائب للمحتوى 2"/>
          <p:cNvSpPr>
            <a:spLocks noGrp="1"/>
          </p:cNvSpPr>
          <p:nvPr>
            <p:ph idx="1"/>
          </p:nvPr>
        </p:nvSpPr>
        <p:spPr>
          <a:xfrm>
            <a:off x="457200" y="548680"/>
            <a:ext cx="8229600" cy="5577483"/>
          </a:xfrm>
        </p:spPr>
        <p:txBody>
          <a:bodyPr>
            <a:normAutofit/>
          </a:bodyPr>
          <a:lstStyle/>
          <a:p>
            <a:r>
              <a:rPr lang="ar-SA" b="1" u="sng" dirty="0" smtClean="0">
                <a:solidFill>
                  <a:srgbClr val="002060"/>
                </a:solidFill>
              </a:rPr>
              <a:t>أثر الأخلاق في </a:t>
            </a:r>
            <a:r>
              <a:rPr lang="ar-SA" b="1" u="sng" dirty="0" err="1" smtClean="0">
                <a:solidFill>
                  <a:srgbClr val="002060"/>
                </a:solidFill>
              </a:rPr>
              <a:t>المهنة :</a:t>
            </a:r>
            <a:r>
              <a:rPr lang="ar-SA" b="1" dirty="0" smtClean="0"/>
              <a:t/>
            </a:r>
            <a:br>
              <a:rPr lang="ar-SA" b="1" dirty="0" smtClean="0"/>
            </a:br>
            <a:r>
              <a:rPr lang="ar-SA" b="1" dirty="0" smtClean="0"/>
              <a:t>•1-الخلق القويم يجعل سلوك الإنسان متصفاً بالثبات والتماسك ونفسيته موصوفة بالتجانس </a:t>
            </a:r>
            <a:r>
              <a:rPr lang="ar-SA" b="1" dirty="0" err="1" smtClean="0"/>
              <a:t>والتوافق .</a:t>
            </a:r>
            <a:r>
              <a:rPr lang="ar-SA" b="1" dirty="0" smtClean="0"/>
              <a:t/>
            </a:r>
            <a:br>
              <a:rPr lang="ar-SA" b="1" dirty="0" smtClean="0"/>
            </a:br>
            <a:r>
              <a:rPr lang="ar-SA" b="1" dirty="0" smtClean="0"/>
              <a:t>•2-الخلق القويم يحدث في الإنسان التحقق بمتطلبات الالتزام والضبط الاجتماعي وحسن التعامل مع الآخرين واحترامهم وأداء </a:t>
            </a:r>
            <a:r>
              <a:rPr lang="ar-SA" b="1" dirty="0" err="1" smtClean="0"/>
              <a:t>حقوقهم .</a:t>
            </a:r>
            <a:r>
              <a:rPr lang="ar-SA" b="1" dirty="0" smtClean="0"/>
              <a:t/>
            </a:r>
            <a:br>
              <a:rPr lang="ar-SA" b="1" dirty="0" smtClean="0"/>
            </a:br>
            <a:r>
              <a:rPr lang="ar-SA" b="1" dirty="0" smtClean="0"/>
              <a:t>•3-الخلق القويم يوجد الإرادة القوية والعزيمة الماضية مع الاختيار السلوكي الحسن الذي تبناه واقتنع </a:t>
            </a:r>
            <a:r>
              <a:rPr lang="ar-SA" b="1" dirty="0" err="1" smtClean="0"/>
              <a:t>به</a:t>
            </a:r>
            <a:r>
              <a:rPr lang="ar-SA" b="1" dirty="0" smtClean="0"/>
              <a:t> </a:t>
            </a:r>
            <a:r>
              <a:rPr lang="ar-SA" b="1" dirty="0" err="1" smtClean="0"/>
              <a:t>.</a:t>
            </a:r>
            <a:r>
              <a:rPr lang="ar-SA" b="1" dirty="0" smtClean="0"/>
              <a:t/>
            </a:r>
            <a:br>
              <a:rPr lang="ar-SA" b="1" dirty="0" smtClean="0"/>
            </a:br>
            <a:r>
              <a:rPr lang="ar-SA" b="1" dirty="0" smtClean="0"/>
              <a:t>•4-الخلق القويم يوجد الالتزام والاحترام تجاه الذات بما يدفعها للأداء الفعّال والاتجاه بانتظام واستمرار نحو </a:t>
            </a:r>
            <a:r>
              <a:rPr lang="ar-SA" b="1" dirty="0" err="1" smtClean="0"/>
              <a:t>الأفضل .</a:t>
            </a:r>
            <a:r>
              <a:rPr lang="ar-SA" b="1" dirty="0" smtClean="0"/>
              <a:t/>
            </a:r>
            <a:br>
              <a:rPr lang="ar-SA" b="1" dirty="0" smtClean="0"/>
            </a:br>
            <a:r>
              <a:rPr lang="ar-SA" b="1" dirty="0" smtClean="0"/>
              <a:t/>
            </a:r>
            <a:br>
              <a:rPr lang="ar-SA" b="1" dirty="0" smtClean="0"/>
            </a:b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9</a:t>
            </a:r>
            <a:endParaRPr lang="ar-IQ" dirty="0"/>
          </a:p>
        </p:txBody>
      </p:sp>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r>
              <a:rPr lang="ar-SA" b="1" dirty="0" smtClean="0"/>
              <a:t/>
            </a:r>
            <a:br>
              <a:rPr lang="ar-SA" b="1" dirty="0" smtClean="0"/>
            </a:br>
            <a:r>
              <a:rPr lang="ar-SA" b="1" dirty="0" smtClean="0">
                <a:solidFill>
                  <a:srgbClr val="FF0000"/>
                </a:solidFill>
              </a:rPr>
              <a:t>الفرق بين المسئولية القانونية والمسئولية </a:t>
            </a:r>
            <a:r>
              <a:rPr lang="ar-SA" b="1" dirty="0" err="1" smtClean="0">
                <a:solidFill>
                  <a:srgbClr val="FF0000"/>
                </a:solidFill>
              </a:rPr>
              <a:t>الأخلاقية </a:t>
            </a:r>
            <a:r>
              <a:rPr lang="ar-SA" b="1" dirty="0" err="1" smtClean="0"/>
              <a:t>:</a:t>
            </a:r>
            <a:r>
              <a:rPr lang="ar-IQ" b="1" dirty="0" smtClean="0"/>
              <a:t> </a:t>
            </a:r>
          </a:p>
          <a:p>
            <a:r>
              <a:rPr lang="ar-SA" b="1" dirty="0" smtClean="0"/>
              <a:t/>
            </a:r>
            <a:br>
              <a:rPr lang="ar-SA" b="1" dirty="0" smtClean="0"/>
            </a:br>
            <a:r>
              <a:rPr lang="ar-SA" b="1" dirty="0" smtClean="0"/>
              <a:t>•1-المسؤولية الأدبية أو الأخلاقية مسؤولية ذاتية أمام الله والضمير والأجر فيها إلى الله </a:t>
            </a:r>
            <a:r>
              <a:rPr lang="ar-SA" b="1" dirty="0" err="1" smtClean="0"/>
              <a:t>تعالى </a:t>
            </a:r>
            <a:r>
              <a:rPr lang="ar-SA" b="1" dirty="0" smtClean="0"/>
              <a:t>، أما المسؤوليـة القانونية فإنها مسؤولية شخص أمام شخص </a:t>
            </a:r>
            <a:r>
              <a:rPr lang="ar-SA" b="1" dirty="0" err="1" smtClean="0"/>
              <a:t>آخر .</a:t>
            </a:r>
            <a:endParaRPr lang="ar-IQ" b="1" dirty="0" smtClean="0"/>
          </a:p>
          <a:p>
            <a:r>
              <a:rPr lang="ar-SA" b="1" dirty="0" smtClean="0"/>
              <a:t/>
            </a:r>
            <a:br>
              <a:rPr lang="ar-SA" b="1" dirty="0" smtClean="0"/>
            </a:br>
            <a:r>
              <a:rPr lang="ar-SA" b="1" dirty="0" smtClean="0"/>
              <a:t>•2-نطاق المسؤولية الأدبية أوسع من نطاق المسؤولية </a:t>
            </a:r>
            <a:r>
              <a:rPr lang="ar-SA" b="1" dirty="0" err="1" smtClean="0"/>
              <a:t>القانونية </a:t>
            </a:r>
            <a:r>
              <a:rPr lang="ar-SA" b="1" dirty="0" smtClean="0"/>
              <a:t>، لان دائرة الأخلاق أوسع من دائرة </a:t>
            </a:r>
            <a:r>
              <a:rPr lang="ar-SA" b="1" dirty="0" err="1" smtClean="0"/>
              <a:t>القانون .</a:t>
            </a:r>
            <a:endParaRPr lang="ar-IQ" b="1" dirty="0" smtClean="0"/>
          </a:p>
          <a:p>
            <a:r>
              <a:rPr lang="ar-SA" b="1" dirty="0" smtClean="0"/>
              <a:t/>
            </a:r>
            <a:br>
              <a:rPr lang="ar-SA" b="1" dirty="0" smtClean="0"/>
            </a:br>
            <a:r>
              <a:rPr lang="ar-SA" b="1" dirty="0" smtClean="0"/>
              <a:t>•3-لا يشترط لقيام المسؤولية الأدبية حدوث ضرر </a:t>
            </a:r>
            <a:r>
              <a:rPr lang="ar-SA" b="1" dirty="0" err="1" smtClean="0"/>
              <a:t>للغير </a:t>
            </a:r>
            <a:r>
              <a:rPr lang="ar-SA" b="1" dirty="0" smtClean="0"/>
              <a:t>، أما في نطاق المسؤولية القانونية فان الضرر يعد ركنا من أركان هذه </a:t>
            </a:r>
            <a:r>
              <a:rPr lang="ar-SA" b="1" dirty="0" err="1" smtClean="0"/>
              <a:t>المسؤولية .</a:t>
            </a:r>
            <a:endParaRPr lang="ar-IQ" b="1" dirty="0" smtClean="0"/>
          </a:p>
          <a:p>
            <a:r>
              <a:rPr lang="ar-SA" b="1" dirty="0" smtClean="0"/>
              <a:t/>
            </a:r>
            <a:br>
              <a:rPr lang="ar-SA" b="1" dirty="0" smtClean="0"/>
            </a:br>
            <a:r>
              <a:rPr lang="ar-SA" b="1" dirty="0" smtClean="0"/>
              <a:t>•4-المسؤولية الأخلاقية أو الأدبية لا </a:t>
            </a:r>
            <a:r>
              <a:rPr lang="ar-SA" b="1" dirty="0" err="1" smtClean="0"/>
              <a:t>تتغير </a:t>
            </a:r>
            <a:r>
              <a:rPr lang="ar-SA" b="1" dirty="0" smtClean="0"/>
              <a:t>، أما المسؤولية القانونية فتتغير حسب القانون المعمول </a:t>
            </a:r>
            <a:r>
              <a:rPr lang="ar-SA" b="1" dirty="0" err="1" smtClean="0"/>
              <a:t>به</a:t>
            </a:r>
            <a:r>
              <a:rPr lang="ar-SA" b="1" dirty="0" smtClean="0"/>
              <a:t> </a:t>
            </a:r>
            <a:r>
              <a:rPr lang="ar-SA" b="1" dirty="0" err="1" smtClean="0"/>
              <a:t>.</a:t>
            </a:r>
            <a:r>
              <a:rPr lang="ar-SA" dirty="0" smtClean="0"/>
              <a:t/>
            </a:r>
            <a:br>
              <a:rPr lang="ar-SA" dirty="0" smtClean="0"/>
            </a:br>
            <a:r>
              <a:rPr lang="ar-SA" dirty="0" smtClean="0"/>
              <a:t/>
            </a:r>
            <a:br>
              <a:rPr lang="ar-SA" dirty="0" smtClean="0"/>
            </a:br>
            <a:r>
              <a:rPr lang="ar-IQ" dirty="0" smtClean="0"/>
              <a:t> </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507</Words>
  <Application>Microsoft Office PowerPoint</Application>
  <PresentationFormat>عرض على الشاشة (3:4)‏</PresentationFormat>
  <Paragraphs>107</Paragraphs>
  <Slides>18</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新細明體</vt:lpstr>
      <vt:lpstr>Arial</vt:lpstr>
      <vt:lpstr>Calibri</vt:lpstr>
      <vt:lpstr>Constantia</vt:lpstr>
      <vt:lpstr>Majalla UI</vt:lpstr>
      <vt:lpstr>Traditional Arabic</vt:lpstr>
      <vt:lpstr>Wingdings 2</vt:lpstr>
      <vt:lpstr>تدفق</vt:lpstr>
      <vt:lpstr>قيم النزاهة في اطار الاخلاقيات التربوية </vt:lpstr>
      <vt:lpstr>2</vt:lpstr>
      <vt:lpstr>3</vt:lpstr>
      <vt:lpstr>4</vt:lpstr>
      <vt:lpstr>5</vt:lpstr>
      <vt:lpstr>6</vt:lpstr>
      <vt:lpstr>7</vt:lpstr>
      <vt:lpstr>8</vt:lpstr>
      <vt:lpstr>9</vt:lpstr>
      <vt:lpstr>10</vt:lpstr>
      <vt:lpstr>11</vt:lpstr>
      <vt:lpstr>12</vt:lpstr>
      <vt:lpstr>13</vt:lpstr>
      <vt:lpstr>14</vt:lpstr>
      <vt:lpstr>15</vt:lpstr>
      <vt:lpstr>16</vt:lpstr>
      <vt:lpstr>عرض تقديمي في PowerPoint</vt:lpstr>
      <vt:lpstr>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قيم النزاهة غي اطار الاخلاقيات التربوية </dc:title>
  <dc:creator>DELL</dc:creator>
  <cp:lastModifiedBy>asdf</cp:lastModifiedBy>
  <cp:revision>20</cp:revision>
  <dcterms:created xsi:type="dcterms:W3CDTF">2016-11-07T17:47:55Z</dcterms:created>
  <dcterms:modified xsi:type="dcterms:W3CDTF">2016-11-08T07:43:14Z</dcterms:modified>
</cp:coreProperties>
</file>